
<file path=[Content_Types].xml><?xml version="1.0" encoding="utf-8"?>
<Types xmlns="http://schemas.openxmlformats.org/package/2006/content-types">
  <Default Extension="mp3" ContentType="audio/mpeg"/>
  <Default Extension="png" ContentType="image/png"/>
  <Default Extension="jpeg" ContentType="image/jpeg"/>
  <Default Extension="m4a" ContentType="audio/mp4"/>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59" r:id="rId4"/>
    <p:sldId id="260" r:id="rId5"/>
    <p:sldId id="262" r:id="rId6"/>
    <p:sldId id="264" r:id="rId7"/>
    <p:sldId id="266" r:id="rId8"/>
    <p:sldId id="267" r:id="rId9"/>
    <p:sldId id="265"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8" autoAdjust="0"/>
    <p:restoredTop sz="95136" autoAdjust="0"/>
  </p:normalViewPr>
  <p:slideViewPr>
    <p:cSldViewPr snapToGrid="0">
      <p:cViewPr>
        <p:scale>
          <a:sx n="82" d="100"/>
          <a:sy n="82" d="100"/>
        </p:scale>
        <p:origin x="725" y="46"/>
      </p:cViewPr>
      <p:guideLst/>
    </p:cSldViewPr>
  </p:slideViewPr>
  <p:outlineViewPr>
    <p:cViewPr>
      <p:scale>
        <a:sx n="33" d="100"/>
        <a:sy n="33" d="100"/>
      </p:scale>
      <p:origin x="0" y="-12782"/>
    </p:cViewPr>
  </p:outlineViewPr>
  <p:notesTextViewPr>
    <p:cViewPr>
      <p:scale>
        <a:sx n="1" d="1"/>
        <a:sy n="1" d="1"/>
      </p:scale>
      <p:origin x="0" y="0"/>
    </p:cViewPr>
  </p:notesTextViewPr>
  <p:notesViewPr>
    <p:cSldViewPr snapToGrid="0">
      <p:cViewPr>
        <p:scale>
          <a:sx n="48" d="100"/>
          <a:sy n="48" d="100"/>
        </p:scale>
        <p:origin x="2366"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623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BBB408-26F8-43DA-A641-5002E794706E}" type="datetimeFigureOut">
              <a:rPr lang="en-US" smtClean="0"/>
              <a:t>10/31/2018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5EEF51-C068-4977-8E53-5D870ABC7FA4}" type="slidenum">
              <a:rPr lang="en-US" smtClean="0"/>
              <a:t>‹#›</a:t>
            </a:fld>
            <a:endParaRPr lang="en-US"/>
          </a:p>
        </p:txBody>
      </p:sp>
    </p:spTree>
    <p:extLst>
      <p:ext uri="{BB962C8B-B14F-4D97-AF65-F5344CB8AC3E}">
        <p14:creationId xmlns:p14="http://schemas.microsoft.com/office/powerpoint/2010/main" val="3004405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5EEF51-C068-4977-8E53-5D870ABC7FA4}" type="slidenum">
              <a:rPr lang="en-US" smtClean="0"/>
              <a:t>1</a:t>
            </a:fld>
            <a:endParaRPr lang="en-US"/>
          </a:p>
        </p:txBody>
      </p:sp>
    </p:spTree>
    <p:extLst>
      <p:ext uri="{BB962C8B-B14F-4D97-AF65-F5344CB8AC3E}">
        <p14:creationId xmlns:p14="http://schemas.microsoft.com/office/powerpoint/2010/main" val="103894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5EEF51-C068-4977-8E53-5D870ABC7FA4}" type="slidenum">
              <a:rPr lang="en-US" smtClean="0"/>
              <a:t>2</a:t>
            </a:fld>
            <a:endParaRPr lang="en-US"/>
          </a:p>
        </p:txBody>
      </p:sp>
    </p:spTree>
    <p:extLst>
      <p:ext uri="{BB962C8B-B14F-4D97-AF65-F5344CB8AC3E}">
        <p14:creationId xmlns:p14="http://schemas.microsoft.com/office/powerpoint/2010/main" val="208930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5EEF51-C068-4977-8E53-5D870ABC7FA4}" type="slidenum">
              <a:rPr lang="en-US" smtClean="0"/>
              <a:t>24</a:t>
            </a:fld>
            <a:endParaRPr lang="en-US"/>
          </a:p>
        </p:txBody>
      </p:sp>
    </p:spTree>
    <p:extLst>
      <p:ext uri="{BB962C8B-B14F-4D97-AF65-F5344CB8AC3E}">
        <p14:creationId xmlns:p14="http://schemas.microsoft.com/office/powerpoint/2010/main" val="291549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slide" Target="../slides/slide24.xml"/><Relationship Id="rId4" Type="http://schemas.openxmlformats.org/officeDocument/2006/relationships/slide" Targe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slide" Target="../slides/slide24.xml"/><Relationship Id="rId4"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7834-E4CF-46E5-B5E3-811FF9D044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1E4D7D-6E7B-40D3-A1A4-463408DCC1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DFA252-706D-4C08-8491-F257991B06BF}"/>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5" name="Footer Placeholder 4">
            <a:extLst>
              <a:ext uri="{FF2B5EF4-FFF2-40B4-BE49-F238E27FC236}">
                <a16:creationId xmlns:a16="http://schemas.microsoft.com/office/drawing/2014/main" id="{654A77DF-A786-474A-9335-03E73F9FF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CEB00-599E-4784-ADED-114F8CB10D97}"/>
              </a:ext>
            </a:extLst>
          </p:cNvPr>
          <p:cNvSpPr>
            <a:spLocks noGrp="1"/>
          </p:cNvSpPr>
          <p:nvPr>
            <p:ph type="sldNum" sz="quarter" idx="12"/>
          </p:nvPr>
        </p:nvSpPr>
        <p:spPr/>
        <p:txBody>
          <a:bodyPr/>
          <a:lstStyle/>
          <a:p>
            <a:fld id="{68CDDACA-51C6-4F05-AA29-9807DD4C680D}" type="slidenum">
              <a:rPr lang="en-US" smtClean="0"/>
              <a:t>‹#›</a:t>
            </a:fld>
            <a:endParaRPr lang="en-US"/>
          </a:p>
        </p:txBody>
      </p:sp>
    </p:spTree>
    <p:extLst>
      <p:ext uri="{BB962C8B-B14F-4D97-AF65-F5344CB8AC3E}">
        <p14:creationId xmlns:p14="http://schemas.microsoft.com/office/powerpoint/2010/main" val="2521700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2196-AAE5-4207-A86A-C0169A2E03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9374E7-D4D5-4966-BA5C-77A3EA7420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BAD0B-342D-4201-A775-CD300E5ECC25}"/>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5" name="Footer Placeholder 4">
            <a:extLst>
              <a:ext uri="{FF2B5EF4-FFF2-40B4-BE49-F238E27FC236}">
                <a16:creationId xmlns:a16="http://schemas.microsoft.com/office/drawing/2014/main" id="{87F219F3-F14B-4F0B-89C0-0BF52B4F9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23C57-9C65-425F-9539-8241F786A520}"/>
              </a:ext>
            </a:extLst>
          </p:cNvPr>
          <p:cNvSpPr>
            <a:spLocks noGrp="1"/>
          </p:cNvSpPr>
          <p:nvPr>
            <p:ph type="sldNum" sz="quarter" idx="12"/>
          </p:nvPr>
        </p:nvSpPr>
        <p:spPr/>
        <p:txBody>
          <a:bodyPr/>
          <a:lstStyle/>
          <a:p>
            <a:fld id="{68CDDACA-51C6-4F05-AA29-9807DD4C680D}" type="slidenum">
              <a:rPr lang="en-US" smtClean="0"/>
              <a:t>‹#›</a:t>
            </a:fld>
            <a:endParaRPr lang="en-US"/>
          </a:p>
        </p:txBody>
      </p:sp>
    </p:spTree>
    <p:extLst>
      <p:ext uri="{BB962C8B-B14F-4D97-AF65-F5344CB8AC3E}">
        <p14:creationId xmlns:p14="http://schemas.microsoft.com/office/powerpoint/2010/main" val="289455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352D2C-CF55-4794-85CB-127BEFA0F0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57E105-D978-477D-839E-23CEDF4626A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723E3-22E4-4635-A646-5CA3BD48E16B}"/>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5" name="Footer Placeholder 4">
            <a:extLst>
              <a:ext uri="{FF2B5EF4-FFF2-40B4-BE49-F238E27FC236}">
                <a16:creationId xmlns:a16="http://schemas.microsoft.com/office/drawing/2014/main" id="{982B3E0A-EDEF-4C44-85E5-166600F75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97B64-C840-4700-B0CE-EF02DF406C45}"/>
              </a:ext>
            </a:extLst>
          </p:cNvPr>
          <p:cNvSpPr>
            <a:spLocks noGrp="1"/>
          </p:cNvSpPr>
          <p:nvPr>
            <p:ph type="sldNum" sz="quarter" idx="12"/>
          </p:nvPr>
        </p:nvSpPr>
        <p:spPr/>
        <p:txBody>
          <a:bodyPr/>
          <a:lstStyle/>
          <a:p>
            <a:fld id="{68CDDACA-51C6-4F05-AA29-9807DD4C680D}" type="slidenum">
              <a:rPr lang="en-US" smtClean="0"/>
              <a:t>‹#›</a:t>
            </a:fld>
            <a:endParaRPr lang="en-US"/>
          </a:p>
        </p:txBody>
      </p:sp>
    </p:spTree>
    <p:extLst>
      <p:ext uri="{BB962C8B-B14F-4D97-AF65-F5344CB8AC3E}">
        <p14:creationId xmlns:p14="http://schemas.microsoft.com/office/powerpoint/2010/main" val="1030195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2CB74EE-327A-4A75-BEA8-0918D6FB9EE8}"/>
              </a:ext>
            </a:extLst>
          </p:cNvPr>
          <p:cNvSpPr txBox="1"/>
          <p:nvPr userDrawn="1"/>
        </p:nvSpPr>
        <p:spPr>
          <a:xfrm>
            <a:off x="9978" y="0"/>
            <a:ext cx="12182021" cy="6858000"/>
          </a:xfrm>
          <a:prstGeom prst="rect">
            <a:avLst/>
          </a:prstGeom>
          <a:blipFill>
            <a:blip r:embed="rId2"/>
            <a:tile tx="0" ty="0" sx="100000" sy="100000" flip="none" algn="tl"/>
          </a:blipFill>
        </p:spPr>
        <p:txBody>
          <a:bodyPr wrap="square" rtlCol="0">
            <a:spAutoFit/>
          </a:bodyPr>
          <a:lstStyle/>
          <a:p>
            <a:endParaRPr lang="en-US" dirty="0"/>
          </a:p>
        </p:txBody>
      </p:sp>
      <p:sp>
        <p:nvSpPr>
          <p:cNvPr id="2" name="Title 1">
            <a:extLst>
              <a:ext uri="{FF2B5EF4-FFF2-40B4-BE49-F238E27FC236}">
                <a16:creationId xmlns:a16="http://schemas.microsoft.com/office/drawing/2014/main" id="{569E5BC5-C6C9-47FA-AC6A-F27C97F132AC}"/>
              </a:ext>
            </a:extLst>
          </p:cNvPr>
          <p:cNvSpPr>
            <a:spLocks noGrp="1"/>
          </p:cNvSpPr>
          <p:nvPr>
            <p:ph type="title"/>
          </p:nvPr>
        </p:nvSpPr>
        <p:spPr/>
        <p:txBody>
          <a:bodyPr/>
          <a:lstStyle>
            <a:lvl1pPr algn="ctr">
              <a:defRPr>
                <a:latin typeface="Goudy Old Style" panose="02020502050305020303" pitchFamily="18" charset="0"/>
              </a:defRPr>
            </a:lvl1pPr>
          </a:lstStyle>
          <a:p>
            <a:endParaRPr lang="en-US" dirty="0"/>
          </a:p>
        </p:txBody>
      </p:sp>
      <p:sp>
        <p:nvSpPr>
          <p:cNvPr id="3" name="Content Placeholder 2">
            <a:extLst>
              <a:ext uri="{FF2B5EF4-FFF2-40B4-BE49-F238E27FC236}">
                <a16:creationId xmlns:a16="http://schemas.microsoft.com/office/drawing/2014/main" id="{26BCE049-74F3-48C2-9559-D1EDC9A9FC2B}"/>
              </a:ext>
            </a:extLst>
          </p:cNvPr>
          <p:cNvSpPr>
            <a:spLocks noGrp="1"/>
          </p:cNvSpPr>
          <p:nvPr>
            <p:ph idx="1"/>
          </p:nvPr>
        </p:nvSpPr>
        <p:spPr>
          <a:xfrm>
            <a:off x="887104" y="1825625"/>
            <a:ext cx="10466696" cy="3415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10859-F447-4AC7-96DF-DCD3513AA495}"/>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5" name="Footer Placeholder 4">
            <a:extLst>
              <a:ext uri="{FF2B5EF4-FFF2-40B4-BE49-F238E27FC236}">
                <a16:creationId xmlns:a16="http://schemas.microsoft.com/office/drawing/2014/main" id="{0994A735-53AD-491A-AB7B-A1656AE64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1C0F7-EB69-42C7-8EE7-B56DAC9A4804}"/>
              </a:ext>
            </a:extLst>
          </p:cNvPr>
          <p:cNvSpPr>
            <a:spLocks noGrp="1"/>
          </p:cNvSpPr>
          <p:nvPr>
            <p:ph type="sldNum" sz="quarter" idx="12"/>
          </p:nvPr>
        </p:nvSpPr>
        <p:spPr/>
        <p:txBody>
          <a:bodyPr/>
          <a:lstStyle/>
          <a:p>
            <a:fld id="{68CDDACA-51C6-4F05-AA29-9807DD4C680D}" type="slidenum">
              <a:rPr lang="en-US" smtClean="0"/>
              <a:t>‹#›</a:t>
            </a:fld>
            <a:endParaRPr lang="en-US"/>
          </a:p>
        </p:txBody>
      </p:sp>
      <p:sp>
        <p:nvSpPr>
          <p:cNvPr id="8" name="Action Button: Return 7">
            <a:hlinkClick r:id="" action="ppaction://hlinkshowjump?jump=lastslideviewed" highlightClick="1">
              <a:snd r:embed="rId3" name="click.wav"/>
            </a:hlinkClick>
            <a:extLst>
              <a:ext uri="{FF2B5EF4-FFF2-40B4-BE49-F238E27FC236}">
                <a16:creationId xmlns:a16="http://schemas.microsoft.com/office/drawing/2014/main" id="{1EF235BB-24F2-4586-B672-A0AB376C8B84}"/>
              </a:ext>
            </a:extLst>
          </p:cNvPr>
          <p:cNvSpPr/>
          <p:nvPr userDrawn="1"/>
        </p:nvSpPr>
        <p:spPr>
          <a:xfrm>
            <a:off x="11504706" y="848659"/>
            <a:ext cx="579718" cy="429746"/>
          </a:xfrm>
          <a:prstGeom prst="actionButtonReturn">
            <a:avLst/>
          </a:prstGeom>
          <a:no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ction Button: Go Home 8">
            <a:hlinkClick r:id="rId4" action="ppaction://hlinksldjump" highlightClick="1">
              <a:snd r:embed="rId3" name="click.wav"/>
            </a:hlinkClick>
            <a:extLst>
              <a:ext uri="{FF2B5EF4-FFF2-40B4-BE49-F238E27FC236}">
                <a16:creationId xmlns:a16="http://schemas.microsoft.com/office/drawing/2014/main" id="{7817EB94-56E5-4D61-9858-FF0DDBB7A494}"/>
              </a:ext>
            </a:extLst>
          </p:cNvPr>
          <p:cNvSpPr/>
          <p:nvPr userDrawn="1"/>
        </p:nvSpPr>
        <p:spPr>
          <a:xfrm>
            <a:off x="11504706" y="365125"/>
            <a:ext cx="579718" cy="429746"/>
          </a:xfrm>
          <a:prstGeom prst="actionButtonHome">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ction Button: Get Information 9">
            <a:hlinkClick r:id="rId5" action="ppaction://hlinksldjump" highlightClick="1">
              <a:snd r:embed="rId3" name="click.wav"/>
            </a:hlinkClick>
            <a:extLst>
              <a:ext uri="{FF2B5EF4-FFF2-40B4-BE49-F238E27FC236}">
                <a16:creationId xmlns:a16="http://schemas.microsoft.com/office/drawing/2014/main" id="{E6E4EF34-61F0-424C-BE22-FAA9706BD991}"/>
              </a:ext>
            </a:extLst>
          </p:cNvPr>
          <p:cNvSpPr/>
          <p:nvPr userDrawn="1"/>
        </p:nvSpPr>
        <p:spPr>
          <a:xfrm>
            <a:off x="11794565" y="6538912"/>
            <a:ext cx="381000" cy="279779"/>
          </a:xfrm>
          <a:prstGeom prst="actionButtonInformation">
            <a:avLst/>
          </a:prstGeom>
          <a:noFill/>
          <a:ln>
            <a:solidFill>
              <a:schemeClr val="tx1"/>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4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607C-1EA0-4D9A-BF85-0EF0869AD5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97FBDD-CAD9-479F-8D02-DB19A8E3CA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9BDB78D-92BE-45AF-972A-D64A018C26BA}"/>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5" name="Footer Placeholder 4">
            <a:extLst>
              <a:ext uri="{FF2B5EF4-FFF2-40B4-BE49-F238E27FC236}">
                <a16:creationId xmlns:a16="http://schemas.microsoft.com/office/drawing/2014/main" id="{C770D827-936D-4C61-B861-09E9BACCD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12299-3A44-4335-BAB6-9A36E2A6258A}"/>
              </a:ext>
            </a:extLst>
          </p:cNvPr>
          <p:cNvSpPr>
            <a:spLocks noGrp="1"/>
          </p:cNvSpPr>
          <p:nvPr>
            <p:ph type="sldNum" sz="quarter" idx="12"/>
          </p:nvPr>
        </p:nvSpPr>
        <p:spPr/>
        <p:txBody>
          <a:bodyPr/>
          <a:lstStyle/>
          <a:p>
            <a:fld id="{68CDDACA-51C6-4F05-AA29-9807DD4C680D}" type="slidenum">
              <a:rPr lang="en-US" smtClean="0"/>
              <a:t>‹#›</a:t>
            </a:fld>
            <a:endParaRPr lang="en-US"/>
          </a:p>
        </p:txBody>
      </p:sp>
    </p:spTree>
    <p:extLst>
      <p:ext uri="{BB962C8B-B14F-4D97-AF65-F5344CB8AC3E}">
        <p14:creationId xmlns:p14="http://schemas.microsoft.com/office/powerpoint/2010/main" val="3983727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226A-BC3D-4E19-9042-EA016E42EB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51109B-93FE-406A-BFAD-6AED5E16F9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3D5CC5-B89E-487C-897C-DAED9DCCD0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1970FB-7B55-439A-AC33-0602B1BB3ABF}"/>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6" name="Footer Placeholder 5">
            <a:extLst>
              <a:ext uri="{FF2B5EF4-FFF2-40B4-BE49-F238E27FC236}">
                <a16:creationId xmlns:a16="http://schemas.microsoft.com/office/drawing/2014/main" id="{834EF963-DE8C-4A4A-8386-45B36BED4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C0627-77D3-47AC-A264-70FBA7869894}"/>
              </a:ext>
            </a:extLst>
          </p:cNvPr>
          <p:cNvSpPr>
            <a:spLocks noGrp="1"/>
          </p:cNvSpPr>
          <p:nvPr>
            <p:ph type="sldNum" sz="quarter" idx="12"/>
          </p:nvPr>
        </p:nvSpPr>
        <p:spPr/>
        <p:txBody>
          <a:bodyPr/>
          <a:lstStyle/>
          <a:p>
            <a:fld id="{68CDDACA-51C6-4F05-AA29-9807DD4C680D}" type="slidenum">
              <a:rPr lang="en-US" smtClean="0"/>
              <a:t>‹#›</a:t>
            </a:fld>
            <a:endParaRPr lang="en-US"/>
          </a:p>
        </p:txBody>
      </p:sp>
    </p:spTree>
    <p:extLst>
      <p:ext uri="{BB962C8B-B14F-4D97-AF65-F5344CB8AC3E}">
        <p14:creationId xmlns:p14="http://schemas.microsoft.com/office/powerpoint/2010/main" val="64990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0708-150C-40EF-8CC7-08CD8A4346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B60A8B-1389-4062-992F-A846BD3B9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5C27CF-D663-4D0F-8C45-7B4E55F0D63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6B9F8-DAFE-45D5-BF3D-A19ECE93F6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FC5F23-3DD4-4DDF-92AA-71DBEBC47FB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DC098-D876-4B42-8A7B-9F06EE89F1E7}"/>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8" name="Footer Placeholder 7">
            <a:extLst>
              <a:ext uri="{FF2B5EF4-FFF2-40B4-BE49-F238E27FC236}">
                <a16:creationId xmlns:a16="http://schemas.microsoft.com/office/drawing/2014/main" id="{F0538CD0-6C56-4366-85AB-3E5D976BC7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5072F7-FA27-41FD-B598-0C0A06F2194B}"/>
              </a:ext>
            </a:extLst>
          </p:cNvPr>
          <p:cNvSpPr>
            <a:spLocks noGrp="1"/>
          </p:cNvSpPr>
          <p:nvPr>
            <p:ph type="sldNum" sz="quarter" idx="12"/>
          </p:nvPr>
        </p:nvSpPr>
        <p:spPr/>
        <p:txBody>
          <a:bodyPr/>
          <a:lstStyle/>
          <a:p>
            <a:fld id="{68CDDACA-51C6-4F05-AA29-9807DD4C680D}" type="slidenum">
              <a:rPr lang="en-US" smtClean="0"/>
              <a:t>‹#›</a:t>
            </a:fld>
            <a:endParaRPr lang="en-US"/>
          </a:p>
        </p:txBody>
      </p:sp>
    </p:spTree>
    <p:extLst>
      <p:ext uri="{BB962C8B-B14F-4D97-AF65-F5344CB8AC3E}">
        <p14:creationId xmlns:p14="http://schemas.microsoft.com/office/powerpoint/2010/main" val="3842560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074" name="Picture 2" descr="Image result for tea stain paper">
            <a:extLst>
              <a:ext uri="{FF2B5EF4-FFF2-40B4-BE49-F238E27FC236}">
                <a16:creationId xmlns:a16="http://schemas.microsoft.com/office/drawing/2014/main" id="{09FA96A2-FF3B-4A24-AB0F-BBCC60C640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38C317-9D8F-4119-BC82-A53593DDB47F}"/>
              </a:ext>
            </a:extLst>
          </p:cNvPr>
          <p:cNvSpPr>
            <a:spLocks noGrp="1"/>
          </p:cNvSpPr>
          <p:nvPr>
            <p:ph type="title"/>
          </p:nvPr>
        </p:nvSpPr>
        <p:spPr/>
        <p:txBody>
          <a:bodyPr/>
          <a:lstStyle/>
          <a:p>
            <a:r>
              <a:rPr lang="en-US" dirty="0"/>
              <a:t>Click to edit Master title style</a:t>
            </a:r>
          </a:p>
        </p:txBody>
      </p:sp>
      <p:sp>
        <p:nvSpPr>
          <p:cNvPr id="6" name="Action Button: Go Home 5">
            <a:hlinkClick r:id="rId3" action="ppaction://hlinksldjump" highlightClick="1">
              <a:snd r:embed="rId4" name="click.wav"/>
            </a:hlinkClick>
            <a:extLst>
              <a:ext uri="{FF2B5EF4-FFF2-40B4-BE49-F238E27FC236}">
                <a16:creationId xmlns:a16="http://schemas.microsoft.com/office/drawing/2014/main" id="{4F530DAB-8A28-43E9-A571-1F0271A089AF}"/>
              </a:ext>
            </a:extLst>
          </p:cNvPr>
          <p:cNvSpPr/>
          <p:nvPr userDrawn="1"/>
        </p:nvSpPr>
        <p:spPr>
          <a:xfrm>
            <a:off x="11504706" y="365125"/>
            <a:ext cx="579718" cy="429746"/>
          </a:xfrm>
          <a:prstGeom prst="actionButtonHome">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ction Button: Return 6">
            <a:hlinkClick r:id="" action="ppaction://hlinkshowjump?jump=lastslideviewed" highlightClick="1">
              <a:snd r:embed="rId4" name="click.wav"/>
            </a:hlinkClick>
            <a:extLst>
              <a:ext uri="{FF2B5EF4-FFF2-40B4-BE49-F238E27FC236}">
                <a16:creationId xmlns:a16="http://schemas.microsoft.com/office/drawing/2014/main" id="{1FEEE2B3-2039-403C-92FA-F450A77E4135}"/>
              </a:ext>
            </a:extLst>
          </p:cNvPr>
          <p:cNvSpPr/>
          <p:nvPr userDrawn="1"/>
        </p:nvSpPr>
        <p:spPr>
          <a:xfrm>
            <a:off x="11504706" y="848659"/>
            <a:ext cx="579718" cy="429746"/>
          </a:xfrm>
          <a:prstGeom prst="actionButtonReturn">
            <a:avLst/>
          </a:prstGeom>
          <a:no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Get Information 7">
            <a:hlinkClick r:id="rId5" action="ppaction://hlinksldjump" highlightClick="1">
              <a:snd r:embed="rId4" name="click.wav"/>
            </a:hlinkClick>
            <a:extLst>
              <a:ext uri="{FF2B5EF4-FFF2-40B4-BE49-F238E27FC236}">
                <a16:creationId xmlns:a16="http://schemas.microsoft.com/office/drawing/2014/main" id="{EE0E94C7-7EE3-4BFB-8000-8C8FE11EDDB9}"/>
              </a:ext>
            </a:extLst>
          </p:cNvPr>
          <p:cNvSpPr/>
          <p:nvPr userDrawn="1"/>
        </p:nvSpPr>
        <p:spPr>
          <a:xfrm>
            <a:off x="11688482" y="6492875"/>
            <a:ext cx="503518" cy="365125"/>
          </a:xfrm>
          <a:prstGeom prst="actionButtonInformation">
            <a:avLst/>
          </a:prstGeom>
          <a:noFill/>
          <a:ln>
            <a:solidFill>
              <a:schemeClr val="tx1"/>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15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04EC44-5E90-48F5-82BE-B88AAB733056}"/>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3" name="Footer Placeholder 2">
            <a:extLst>
              <a:ext uri="{FF2B5EF4-FFF2-40B4-BE49-F238E27FC236}">
                <a16:creationId xmlns:a16="http://schemas.microsoft.com/office/drawing/2014/main" id="{13D9ADEC-3164-4B87-B65B-BEFCDD1EB4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6D73FF-746F-47F3-ADB3-152F4A1F29B7}"/>
              </a:ext>
            </a:extLst>
          </p:cNvPr>
          <p:cNvSpPr>
            <a:spLocks noGrp="1"/>
          </p:cNvSpPr>
          <p:nvPr>
            <p:ph type="sldNum" sz="quarter" idx="12"/>
          </p:nvPr>
        </p:nvSpPr>
        <p:spPr/>
        <p:txBody>
          <a:bodyPr/>
          <a:lstStyle/>
          <a:p>
            <a:fld id="{68CDDACA-51C6-4F05-AA29-9807DD4C680D}" type="slidenum">
              <a:rPr lang="en-US" smtClean="0"/>
              <a:t>‹#›</a:t>
            </a:fld>
            <a:endParaRPr lang="en-US"/>
          </a:p>
        </p:txBody>
      </p:sp>
    </p:spTree>
    <p:extLst>
      <p:ext uri="{BB962C8B-B14F-4D97-AF65-F5344CB8AC3E}">
        <p14:creationId xmlns:p14="http://schemas.microsoft.com/office/powerpoint/2010/main" val="1372646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0AC8-A3DB-4F2F-8593-1E46D9FD9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6FEF08-D7D1-40CF-A36F-EE11AA988B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A96A3C-C3A9-47E2-B935-0FEA9740B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263B90-118E-4960-8E70-861C86A8949C}"/>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6" name="Footer Placeholder 5">
            <a:extLst>
              <a:ext uri="{FF2B5EF4-FFF2-40B4-BE49-F238E27FC236}">
                <a16:creationId xmlns:a16="http://schemas.microsoft.com/office/drawing/2014/main" id="{62280335-9D5B-4A80-9E1C-B2EB14249B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A0FBB-5132-4B1E-96B3-D7706751CEF3}"/>
              </a:ext>
            </a:extLst>
          </p:cNvPr>
          <p:cNvSpPr>
            <a:spLocks noGrp="1"/>
          </p:cNvSpPr>
          <p:nvPr>
            <p:ph type="sldNum" sz="quarter" idx="12"/>
          </p:nvPr>
        </p:nvSpPr>
        <p:spPr/>
        <p:txBody>
          <a:bodyPr/>
          <a:lstStyle/>
          <a:p>
            <a:fld id="{68CDDACA-51C6-4F05-AA29-9807DD4C680D}" type="slidenum">
              <a:rPr lang="en-US" smtClean="0"/>
              <a:t>‹#›</a:t>
            </a:fld>
            <a:endParaRPr lang="en-US"/>
          </a:p>
        </p:txBody>
      </p:sp>
    </p:spTree>
    <p:extLst>
      <p:ext uri="{BB962C8B-B14F-4D97-AF65-F5344CB8AC3E}">
        <p14:creationId xmlns:p14="http://schemas.microsoft.com/office/powerpoint/2010/main" val="592880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1FFA-984D-4C26-8620-4CB8C9FADE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EBC79E-4767-45D1-9857-4FA7DED4C5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6D38A4-2653-47A4-80F7-F8459BCF8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66E6C-2E18-41FB-902C-9966AB1D9015}"/>
              </a:ext>
            </a:extLst>
          </p:cNvPr>
          <p:cNvSpPr>
            <a:spLocks noGrp="1"/>
          </p:cNvSpPr>
          <p:nvPr>
            <p:ph type="dt" sz="half" idx="10"/>
          </p:nvPr>
        </p:nvSpPr>
        <p:spPr/>
        <p:txBody>
          <a:bodyPr/>
          <a:lstStyle/>
          <a:p>
            <a:fld id="{7E315B69-660E-479B-B1DE-887E15D16DF6}" type="datetimeFigureOut">
              <a:rPr lang="en-US" smtClean="0"/>
              <a:t>10/31/2018</a:t>
            </a:fld>
            <a:endParaRPr lang="en-US"/>
          </a:p>
        </p:txBody>
      </p:sp>
      <p:sp>
        <p:nvSpPr>
          <p:cNvPr id="6" name="Footer Placeholder 5">
            <a:extLst>
              <a:ext uri="{FF2B5EF4-FFF2-40B4-BE49-F238E27FC236}">
                <a16:creationId xmlns:a16="http://schemas.microsoft.com/office/drawing/2014/main" id="{CFCC4FEE-597D-4928-AA34-249EF9AB97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F416AA-EE49-40A5-A97F-7568ACC559BA}"/>
              </a:ext>
            </a:extLst>
          </p:cNvPr>
          <p:cNvSpPr>
            <a:spLocks noGrp="1"/>
          </p:cNvSpPr>
          <p:nvPr>
            <p:ph type="sldNum" sz="quarter" idx="12"/>
          </p:nvPr>
        </p:nvSpPr>
        <p:spPr/>
        <p:txBody>
          <a:bodyPr/>
          <a:lstStyle/>
          <a:p>
            <a:fld id="{68CDDACA-51C6-4F05-AA29-9807DD4C680D}" type="slidenum">
              <a:rPr lang="en-US" smtClean="0"/>
              <a:t>‹#›</a:t>
            </a:fld>
            <a:endParaRPr lang="en-US"/>
          </a:p>
        </p:txBody>
      </p:sp>
    </p:spTree>
    <p:extLst>
      <p:ext uri="{BB962C8B-B14F-4D97-AF65-F5344CB8AC3E}">
        <p14:creationId xmlns:p14="http://schemas.microsoft.com/office/powerpoint/2010/main" val="60489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4A4FE8-E1E5-4C5D-8343-884A747B1A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CBF4F9-9C12-42BC-AC67-12315E1BE2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4F7D52-3F6C-4191-A6EF-45641F9096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315B69-660E-479B-B1DE-887E15D16DF6}" type="datetimeFigureOut">
              <a:rPr lang="en-US" smtClean="0"/>
              <a:t>10/31/2018</a:t>
            </a:fld>
            <a:endParaRPr lang="en-US"/>
          </a:p>
        </p:txBody>
      </p:sp>
      <p:sp>
        <p:nvSpPr>
          <p:cNvPr id="5" name="Footer Placeholder 4">
            <a:extLst>
              <a:ext uri="{FF2B5EF4-FFF2-40B4-BE49-F238E27FC236}">
                <a16:creationId xmlns:a16="http://schemas.microsoft.com/office/drawing/2014/main" id="{98F89A08-0F1D-49B9-83C5-EB7F9E179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E6F9D2-A6B9-4493-BA3D-226EF11A9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CDDACA-51C6-4F05-AA29-9807DD4C680D}" type="slidenum">
              <a:rPr lang="en-US" smtClean="0"/>
              <a:t>‹#›</a:t>
            </a:fld>
            <a:endParaRPr lang="en-US"/>
          </a:p>
        </p:txBody>
      </p:sp>
    </p:spTree>
    <p:extLst>
      <p:ext uri="{BB962C8B-B14F-4D97-AF65-F5344CB8AC3E}">
        <p14:creationId xmlns:p14="http://schemas.microsoft.com/office/powerpoint/2010/main" val="854218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NULL" TargetMode="External"/><Relationship Id="rId7" Type="http://schemas.openxmlformats.org/officeDocument/2006/relationships/image" Target="../media/image3.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media" Target="../media/media2.m4a"/><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audio" Target="../media/audio1.wav"/></Relationships>
</file>

<file path=ppt/slides/_rels/slide19.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2.jpeg"/><Relationship Id="rId7"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image" Target="../media/image7.jpeg"/><Relationship Id="rId5" Type="http://schemas.openxmlformats.org/officeDocument/2006/relationships/audio" Target="../media/audio1.wav"/><Relationship Id="rId10" Type="http://schemas.openxmlformats.org/officeDocument/2006/relationships/image" Target="../media/image6.jpeg"/><Relationship Id="rId4" Type="http://schemas.openxmlformats.org/officeDocument/2006/relationships/slide" Target="slide3.xml"/><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moma.org/collection/works/79922?artist_id=4058&amp;locale=en&amp;page=1&amp;sov_referrer=artist" TargetMode="External"/><Relationship Id="rId13" Type="http://schemas.openxmlformats.org/officeDocument/2006/relationships/hyperlink" Target="https://www.moma.org/collection/works/80013?artist_id=2206&amp;locale=en&amp;page=1&amp;sov_referrer=artist" TargetMode="External"/><Relationship Id="rId18" Type="http://schemas.openxmlformats.org/officeDocument/2006/relationships/hyperlink" Target="https://www.moma.org/collection/works/79018?artist_id=1364&amp;locale=en&amp;page=1&amp;sov_referrer=artist" TargetMode="External"/><Relationship Id="rId3" Type="http://schemas.openxmlformats.org/officeDocument/2006/relationships/image" Target="../media/image1.jpeg"/><Relationship Id="rId7" Type="http://schemas.openxmlformats.org/officeDocument/2006/relationships/hyperlink" Target="https://www.moma.org/collection/works/79254?artist_id=4058&amp;locale=en&amp;page=1&amp;sov_referrer=artist" TargetMode="External"/><Relationship Id="rId12" Type="http://schemas.openxmlformats.org/officeDocument/2006/relationships/hyperlink" Target="https://www.moma.org/collection/works/79105?artist_id=2206&amp;locale=en&amp;page=1&amp;sov_referrer=artist" TargetMode="External"/><Relationship Id="rId17" Type="http://schemas.openxmlformats.org/officeDocument/2006/relationships/hyperlink" Target="https://www.moma.org/collection/works/37430?artist_id=1364&amp;locale=en&amp;page=1&amp;sov_referrer=artist" TargetMode="External"/><Relationship Id="rId2" Type="http://schemas.openxmlformats.org/officeDocument/2006/relationships/notesSlide" Target="../notesSlides/notesSlide3.xml"/><Relationship Id="rId16" Type="http://schemas.openxmlformats.org/officeDocument/2006/relationships/hyperlink" Target="https://www.moma.org/collection/works/80021?artist_id=1364&amp;locale=en&amp;page=1&amp;sov_referrer=artist" TargetMode="External"/><Relationship Id="rId1" Type="http://schemas.openxmlformats.org/officeDocument/2006/relationships/slideLayout" Target="../slideLayouts/slideLayout7.xml"/><Relationship Id="rId6" Type="http://schemas.openxmlformats.org/officeDocument/2006/relationships/hyperlink" Target="https://www.moma.org/collection/works/80220?artist_id=4058&amp;locale=en&amp;page=1&amp;sov_referrer=artist" TargetMode="External"/><Relationship Id="rId11" Type="http://schemas.openxmlformats.org/officeDocument/2006/relationships/hyperlink" Target="https://www.moma.org/collection/works/79802?artist_id=2206&amp;locale=en&amp;page=1&amp;sov_referrer=artist" TargetMode="External"/><Relationship Id="rId5" Type="http://schemas.openxmlformats.org/officeDocument/2006/relationships/hyperlink" Target="https://www.moma.org/artists/4058?locale=en" TargetMode="External"/><Relationship Id="rId15" Type="http://schemas.openxmlformats.org/officeDocument/2006/relationships/hyperlink" Target="https://www.moma.org/artists/1364?locale=en" TargetMode="External"/><Relationship Id="rId10" Type="http://schemas.openxmlformats.org/officeDocument/2006/relationships/hyperlink" Target="https://www.moma.org/artists/2206?locale=en" TargetMode="External"/><Relationship Id="rId4" Type="http://schemas.openxmlformats.org/officeDocument/2006/relationships/hyperlink" Target="https://www.onthisday.com/people/claude-monet" TargetMode="External"/><Relationship Id="rId9" Type="http://schemas.openxmlformats.org/officeDocument/2006/relationships/hyperlink" Target="https://www.onthisday.com/people/vincent-van-gogh" TargetMode="External"/><Relationship Id="rId14" Type="http://schemas.openxmlformats.org/officeDocument/2006/relationships/hyperlink" Target="https://www.biography.com/people/salvador-dal-40389" TargetMode="Externa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6.xm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slide" Target="slide8.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3.xml"/><Relationship Id="rId1" Type="http://schemas.openxmlformats.org/officeDocument/2006/relationships/slideLayout" Target="../slideLayouts/slideLayout6.xml"/><Relationship Id="rId5" Type="http://schemas.openxmlformats.org/officeDocument/2006/relationships/slide" Target="slide12.xml"/><Relationship Id="rId4" Type="http://schemas.openxmlformats.org/officeDocument/2006/relationships/slide" Target="slide14.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9.xml"/><Relationship Id="rId1" Type="http://schemas.openxmlformats.org/officeDocument/2006/relationships/slideLayout" Target="../slideLayouts/slideLayout6.xml"/><Relationship Id="rId5" Type="http://schemas.openxmlformats.org/officeDocument/2006/relationships/slide" Target="slide18.xml"/><Relationship Id="rId4" Type="http://schemas.openxmlformats.org/officeDocument/2006/relationships/slide" Target="slide20.xml"/></Relationships>
</file>

<file path=ppt/slides/_rels/slide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10.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audio" Target="../media/audio1.wav"/><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 Target="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rame wallpaper for art pictures">
            <a:extLst>
              <a:ext uri="{FF2B5EF4-FFF2-40B4-BE49-F238E27FC236}">
                <a16:creationId xmlns:a16="http://schemas.microsoft.com/office/drawing/2014/main" id="{627A1E81-CB16-4CEC-B63A-1FA9EB2EE1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24204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311A98-1AEF-4873-822F-A9FC42B20346}"/>
              </a:ext>
            </a:extLst>
          </p:cNvPr>
          <p:cNvSpPr>
            <a:spLocks noGrp="1"/>
          </p:cNvSpPr>
          <p:nvPr>
            <p:ph type="ctrTitle"/>
          </p:nvPr>
        </p:nvSpPr>
        <p:spPr/>
        <p:txBody>
          <a:bodyPr>
            <a:normAutofit/>
          </a:bodyPr>
          <a:lstStyle/>
          <a:p>
            <a:r>
              <a:rPr lang="en-US" sz="7500" dirty="0">
                <a:latin typeface="Poor Richard" panose="02080502050505020702" pitchFamily="18" charset="0"/>
              </a:rPr>
              <a:t>Museum of Modern Art </a:t>
            </a:r>
          </a:p>
        </p:txBody>
      </p:sp>
      <p:sp>
        <p:nvSpPr>
          <p:cNvPr id="3" name="Subtitle 2">
            <a:extLst>
              <a:ext uri="{FF2B5EF4-FFF2-40B4-BE49-F238E27FC236}">
                <a16:creationId xmlns:a16="http://schemas.microsoft.com/office/drawing/2014/main" id="{488E04A3-3D01-4188-8FC6-8FC5EB46830B}"/>
              </a:ext>
            </a:extLst>
          </p:cNvPr>
          <p:cNvSpPr>
            <a:spLocks noGrp="1"/>
          </p:cNvSpPr>
          <p:nvPr>
            <p:ph type="subTitle" idx="1"/>
          </p:nvPr>
        </p:nvSpPr>
        <p:spPr/>
        <p:txBody>
          <a:bodyPr>
            <a:normAutofit/>
          </a:bodyPr>
          <a:lstStyle/>
          <a:p>
            <a:r>
              <a:rPr lang="en-US" sz="4000" dirty="0">
                <a:latin typeface="Goudy Old Style" panose="02020502050305020303" pitchFamily="18" charset="0"/>
              </a:rPr>
              <a:t>An Interactive Art Exhibit </a:t>
            </a:r>
          </a:p>
        </p:txBody>
      </p:sp>
      <p:sp>
        <p:nvSpPr>
          <p:cNvPr id="5" name="Flowchart: Connector 4">
            <a:hlinkClick r:id="" action="ppaction://hlinkshowjump?jump=nextslide">
              <a:snd r:embed="rId8" name="click.wav"/>
            </a:hlinkClick>
            <a:extLst>
              <a:ext uri="{FF2B5EF4-FFF2-40B4-BE49-F238E27FC236}">
                <a16:creationId xmlns:a16="http://schemas.microsoft.com/office/drawing/2014/main" id="{43852506-8748-41ED-B38A-4E610FDBC5BE}"/>
              </a:ext>
            </a:extLst>
          </p:cNvPr>
          <p:cNvSpPr/>
          <p:nvPr/>
        </p:nvSpPr>
        <p:spPr>
          <a:xfrm>
            <a:off x="4399128" y="4713466"/>
            <a:ext cx="3393743" cy="636409"/>
          </a:xfrm>
          <a:prstGeom prst="flowChartConnector">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latin typeface="Goudy Old Style" panose="02020502050305020303" pitchFamily="18" charset="0"/>
              </a:rPr>
              <a:t>Press Here to Begin</a:t>
            </a:r>
          </a:p>
        </p:txBody>
      </p:sp>
      <p:sp>
        <p:nvSpPr>
          <p:cNvPr id="6" name="TextBox 5">
            <a:extLst>
              <a:ext uri="{FF2B5EF4-FFF2-40B4-BE49-F238E27FC236}">
                <a16:creationId xmlns:a16="http://schemas.microsoft.com/office/drawing/2014/main" id="{C60A5083-AFA4-4484-A8D9-E567457CA53E}"/>
              </a:ext>
            </a:extLst>
          </p:cNvPr>
          <p:cNvSpPr txBox="1"/>
          <p:nvPr/>
        </p:nvSpPr>
        <p:spPr>
          <a:xfrm>
            <a:off x="8468658" y="5073134"/>
            <a:ext cx="2199341" cy="369332"/>
          </a:xfrm>
          <a:prstGeom prst="rect">
            <a:avLst/>
          </a:prstGeom>
          <a:noFill/>
        </p:spPr>
        <p:txBody>
          <a:bodyPr wrap="square" rtlCol="0">
            <a:spAutoFit/>
          </a:bodyPr>
          <a:lstStyle/>
          <a:p>
            <a:r>
              <a:rPr lang="en-US" b="1" dirty="0">
                <a:latin typeface="Ink Free" panose="03080402000500000000" pitchFamily="66" charset="0"/>
              </a:rPr>
              <a:t>By: Faris Kurtagic </a:t>
            </a:r>
          </a:p>
        </p:txBody>
      </p:sp>
      <p:pic>
        <p:nvPicPr>
          <p:cNvPr id="8" name="music for art gallery">
            <a:hlinkClick r:id="" action="ppaction://media"/>
            <a:extLst>
              <a:ext uri="{FF2B5EF4-FFF2-40B4-BE49-F238E27FC236}">
                <a16:creationId xmlns:a16="http://schemas.microsoft.com/office/drawing/2014/main" id="{A9FAC06D-79E5-4A14-BFFF-6378F7ACD306}"/>
              </a:ext>
            </a:extLst>
          </p:cNvPr>
          <p:cNvPicPr>
            <a:picLocks noChangeAspect="1"/>
          </p:cNvPicPr>
          <p:nvPr>
            <a:audioFile r:link="rId2"/>
            <p:extLst>
              <p:ext uri="{DAA4B4D4-6D71-4841-9C94-3DE7FCFB9230}">
                <p14:media xmlns:p14="http://schemas.microsoft.com/office/powerpoint/2010/main" r:embed="rId1">
                  <p14:fade in="7500" out="750"/>
                </p14:media>
              </p:ext>
            </p:extLst>
          </p:nvPr>
        </p:nvPicPr>
        <p:blipFill>
          <a:blip r:embed="rId9"/>
          <a:stretch>
            <a:fillRect/>
          </a:stretch>
        </p:blipFill>
        <p:spPr>
          <a:xfrm>
            <a:off x="-406136" y="4950896"/>
            <a:ext cx="244475" cy="244475"/>
          </a:xfrm>
          <a:prstGeom prst="rect">
            <a:avLst/>
          </a:prstGeom>
        </p:spPr>
      </p:pic>
      <p:pic>
        <p:nvPicPr>
          <p:cNvPr id="7" name="Recorded Sound">
            <a:hlinkClick r:id="" action="ppaction://media"/>
            <a:extLst>
              <a:ext uri="{FF2B5EF4-FFF2-40B4-BE49-F238E27FC236}">
                <a16:creationId xmlns:a16="http://schemas.microsoft.com/office/drawing/2014/main" id="{0AF652EB-4CCE-4102-AF54-CE36D2A00E9C}"/>
              </a:ext>
            </a:extLst>
          </p:cNvPr>
          <p:cNvPicPr>
            <a:picLocks noChangeAspect="1"/>
          </p:cNvPicPr>
          <p:nvPr>
            <a:audioFile r:link="rId3"/>
            <p:extLst>
              <p:ext uri="{DAA4B4D4-6D71-4841-9C94-3DE7FCFB9230}">
                <p14:media xmlns:p14="http://schemas.microsoft.com/office/powerpoint/2010/main" r:embed="rId4">
                  <p14:trim st="2524" end="1030.3219"/>
                </p14:media>
              </p:ext>
            </p:extLst>
          </p:nvPr>
        </p:nvPicPr>
        <p:blipFill>
          <a:blip r:embed="rId9"/>
          <a:stretch>
            <a:fillRect/>
          </a:stretch>
        </p:blipFill>
        <p:spPr>
          <a:xfrm>
            <a:off x="-447543" y="4076539"/>
            <a:ext cx="244475" cy="244475"/>
          </a:xfrm>
          <a:prstGeom prst="rect">
            <a:avLst/>
          </a:prstGeom>
        </p:spPr>
      </p:pic>
    </p:spTree>
    <p:extLst>
      <p:ext uri="{BB962C8B-B14F-4D97-AF65-F5344CB8AC3E}">
        <p14:creationId xmlns:p14="http://schemas.microsoft.com/office/powerpoint/2010/main" val="1301327973"/>
      </p:ext>
    </p:extLst>
  </p:cSld>
  <p:clrMapOvr>
    <a:masterClrMapping/>
  </p:clrMapOvr>
  <mc:AlternateContent xmlns:mc="http://schemas.openxmlformats.org/markup-compatibility/2006" xmlns:p14="http://schemas.microsoft.com/office/powerpoint/2010/main">
    <mc:Choice Requires="p14">
      <p:transition spd="slow" p14:dur="30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3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4512" numSld="999" showWhenStopped="0">
                <p:cTn id="10" repeatCount="indefinite" fill="hold" display="0">
                  <p:stCondLst>
                    <p:cond delay="indefinite"/>
                  </p:stCondLst>
                  <p:endCondLst>
                    <p:cond evt="onStopAudio" delay="0">
                      <p:tgtEl>
                        <p:sldTgt/>
                      </p:tgtEl>
                    </p:cond>
                  </p:endCondLst>
                </p:cTn>
                <p:tgtEl>
                  <p:spTgt spid="8"/>
                </p:tgtEl>
              </p:cMediaNode>
            </p:audio>
            <p:audio>
              <p:cMediaNode vol="80000">
                <p:cTn id="11"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0C25-580F-4557-B473-27EE57BE91B0}"/>
              </a:ext>
            </a:extLst>
          </p:cNvPr>
          <p:cNvSpPr>
            <a:spLocks noGrp="1"/>
          </p:cNvSpPr>
          <p:nvPr>
            <p:ph type="title"/>
          </p:nvPr>
        </p:nvSpPr>
        <p:spPr>
          <a:xfrm>
            <a:off x="813748" y="1074808"/>
            <a:ext cx="10515600" cy="1325563"/>
          </a:xfrm>
        </p:spPr>
        <p:txBody>
          <a:bodyPr>
            <a:normAutofit fontScale="90000"/>
          </a:bodyPr>
          <a:lstStyle/>
          <a:p>
            <a:r>
              <a:rPr lang="en-US" dirty="0"/>
              <a:t>Claude Monet </a:t>
            </a:r>
            <a:br>
              <a:rPr lang="en-US" dirty="0"/>
            </a:br>
            <a:r>
              <a:rPr lang="en-US" i="1" dirty="0"/>
              <a:t>Agapanthus </a:t>
            </a:r>
            <a:br>
              <a:rPr lang="en-US" dirty="0"/>
            </a:br>
            <a:r>
              <a:rPr lang="en-US" dirty="0"/>
              <a:t>(1914-26)</a:t>
            </a:r>
            <a:br>
              <a:rPr lang="en-US" dirty="0"/>
            </a:br>
            <a:endParaRPr lang="en-US" dirty="0"/>
          </a:p>
        </p:txBody>
      </p:sp>
      <p:sp>
        <p:nvSpPr>
          <p:cNvPr id="3" name="Content Placeholder 2">
            <a:extLst>
              <a:ext uri="{FF2B5EF4-FFF2-40B4-BE49-F238E27FC236}">
                <a16:creationId xmlns:a16="http://schemas.microsoft.com/office/drawing/2014/main" id="{EDE4E1B1-3DC9-4F60-8826-7C65564E0708}"/>
              </a:ext>
            </a:extLst>
          </p:cNvPr>
          <p:cNvSpPr>
            <a:spLocks noGrp="1"/>
          </p:cNvSpPr>
          <p:nvPr>
            <p:ph idx="1"/>
          </p:nvPr>
        </p:nvSpPr>
        <p:spPr>
          <a:xfrm>
            <a:off x="838200" y="2835559"/>
            <a:ext cx="10466696" cy="3415115"/>
          </a:xfrm>
        </p:spPr>
        <p:txBody>
          <a:bodyPr/>
          <a:lstStyle/>
          <a:p>
            <a:pPr marL="0" indent="0" algn="ctr">
              <a:buNone/>
            </a:pPr>
            <a:r>
              <a:rPr lang="en-US" dirty="0">
                <a:latin typeface="Goudy Old Style" panose="02020502050305020303" pitchFamily="18" charset="0"/>
              </a:rPr>
              <a:t>Monet frequently painted outdoors, drawing endless inspiration from the plants, trees, and pond at Giverny. The gardens on his property were the great extravagance of his final years; their upkeep required the services of six full-time gardeners. Monet planted agapanthus—a thin, wispy lily plant native to Africa—along the banks of his pond as well as several other types of indigenous and imported vegetation, such as wisteria, irises, and bamboo.</a:t>
            </a:r>
          </a:p>
        </p:txBody>
      </p:sp>
      <p:sp>
        <p:nvSpPr>
          <p:cNvPr id="8" name="Arrow: Left 7">
            <a:hlinkClick r:id="rId2" action="ppaction://hlinksldjump">
              <a:snd r:embed="rId3" name="click.wav"/>
            </a:hlinkClick>
            <a:extLst>
              <a:ext uri="{FF2B5EF4-FFF2-40B4-BE49-F238E27FC236}">
                <a16:creationId xmlns:a16="http://schemas.microsoft.com/office/drawing/2014/main" id="{464DE6B5-C851-4087-BF1D-BB7F97A96069}"/>
              </a:ext>
            </a:extLst>
          </p:cNvPr>
          <p:cNvSpPr/>
          <p:nvPr/>
        </p:nvSpPr>
        <p:spPr>
          <a:xfrm>
            <a:off x="0" y="0"/>
            <a:ext cx="185439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Claude Monet</a:t>
            </a:r>
          </a:p>
        </p:txBody>
      </p:sp>
    </p:spTree>
    <p:extLst>
      <p:ext uri="{BB962C8B-B14F-4D97-AF65-F5344CB8AC3E}">
        <p14:creationId xmlns:p14="http://schemas.microsoft.com/office/powerpoint/2010/main" val="1489460932"/>
      </p:ext>
    </p:extLst>
  </p:cSld>
  <p:clrMapOvr>
    <a:masterClrMapping/>
  </p:clrMapOvr>
  <p:transition spd="slow" advClick="0">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B512-92E4-430E-BCB5-3A367D8DEB63}"/>
              </a:ext>
            </a:extLst>
          </p:cNvPr>
          <p:cNvSpPr>
            <a:spLocks noGrp="1"/>
          </p:cNvSpPr>
          <p:nvPr>
            <p:ph type="title"/>
          </p:nvPr>
        </p:nvSpPr>
        <p:spPr>
          <a:xfrm>
            <a:off x="838200" y="1054337"/>
            <a:ext cx="10515600" cy="1325563"/>
          </a:xfrm>
        </p:spPr>
        <p:txBody>
          <a:bodyPr>
            <a:normAutofit fontScale="90000"/>
          </a:bodyPr>
          <a:lstStyle/>
          <a:p>
            <a:r>
              <a:rPr lang="en-US" i="0" u="none" strike="noStrike" dirty="0">
                <a:solidFill>
                  <a:srgbClr val="000000"/>
                </a:solidFill>
                <a:effectLst/>
              </a:rPr>
              <a:t>Claude Monet</a:t>
            </a:r>
            <a:br>
              <a:rPr lang="en-US" i="0" u="none" strike="noStrike" dirty="0">
                <a:solidFill>
                  <a:srgbClr val="000000"/>
                </a:solidFill>
                <a:effectLst/>
              </a:rPr>
            </a:br>
            <a:r>
              <a:rPr lang="en-US" i="1" dirty="0">
                <a:solidFill>
                  <a:srgbClr val="000000"/>
                </a:solidFill>
                <a:effectLst/>
              </a:rPr>
              <a:t>The Japanese Footbridge</a:t>
            </a:r>
            <a:br>
              <a:rPr lang="en-US" dirty="0">
                <a:solidFill>
                  <a:srgbClr val="000000"/>
                </a:solidFill>
              </a:rPr>
            </a:br>
            <a:r>
              <a:rPr lang="en-US" i="0" dirty="0">
                <a:solidFill>
                  <a:srgbClr val="000000"/>
                </a:solidFill>
                <a:effectLst/>
              </a:rPr>
              <a:t>(1920-22)</a:t>
            </a:r>
            <a:br>
              <a:rPr lang="en-US" b="1" i="0" dirty="0">
                <a:solidFill>
                  <a:srgbClr val="000000"/>
                </a:solidFill>
                <a:effectLst/>
              </a:rPr>
            </a:br>
            <a:endParaRPr lang="en-US" dirty="0"/>
          </a:p>
        </p:txBody>
      </p:sp>
      <p:sp>
        <p:nvSpPr>
          <p:cNvPr id="3" name="Content Placeholder 2">
            <a:extLst>
              <a:ext uri="{FF2B5EF4-FFF2-40B4-BE49-F238E27FC236}">
                <a16:creationId xmlns:a16="http://schemas.microsoft.com/office/drawing/2014/main" id="{7112D250-8950-4EC2-A976-03F3A01C5243}"/>
              </a:ext>
            </a:extLst>
          </p:cNvPr>
          <p:cNvSpPr>
            <a:spLocks noGrp="1"/>
          </p:cNvSpPr>
          <p:nvPr>
            <p:ph idx="1"/>
          </p:nvPr>
        </p:nvSpPr>
        <p:spPr>
          <a:xfrm>
            <a:off x="862652" y="2705906"/>
            <a:ext cx="10466696" cy="3415115"/>
          </a:xfrm>
        </p:spPr>
        <p:txBody>
          <a:bodyPr/>
          <a:lstStyle/>
          <a:p>
            <a:pPr marL="0" indent="0" algn="ctr">
              <a:buNone/>
            </a:pPr>
            <a:r>
              <a:rPr lang="en-US" i="1" dirty="0">
                <a:latin typeface="Goudy Old Style" panose="02020502050305020303" pitchFamily="18" charset="0"/>
              </a:rPr>
              <a:t>The Japanese Footbridge</a:t>
            </a:r>
            <a:r>
              <a:rPr lang="en-US" dirty="0">
                <a:latin typeface="Goudy Old Style" panose="02020502050305020303" pitchFamily="18" charset="0"/>
              </a:rPr>
              <a:t> is among Monet's last paintings of this subject, made between 1920 and 1922. Twenty-five years earlier, in the late 1890s, the footbridge provided the subject of Monet's first series of paintings of his pond at Giverny. While the paintings in the earlier series are more naturalistic in style, the later works feature dense swirls and loose strokes of color that almost obscure the form of the bridge. These later paintings also feature a fiery palette of maroons, rusts, and oranges unique within Monet's body of work.</a:t>
            </a:r>
          </a:p>
        </p:txBody>
      </p:sp>
      <p:sp>
        <p:nvSpPr>
          <p:cNvPr id="7" name="Arrow: Left 6">
            <a:hlinkClick r:id="rId2" action="ppaction://hlinksldjump">
              <a:snd r:embed="rId3" name="click.wav"/>
            </a:hlinkClick>
            <a:extLst>
              <a:ext uri="{FF2B5EF4-FFF2-40B4-BE49-F238E27FC236}">
                <a16:creationId xmlns:a16="http://schemas.microsoft.com/office/drawing/2014/main" id="{53422F4A-1009-47DD-A069-FC33175AA72B}"/>
              </a:ext>
            </a:extLst>
          </p:cNvPr>
          <p:cNvSpPr/>
          <p:nvPr/>
        </p:nvSpPr>
        <p:spPr>
          <a:xfrm>
            <a:off x="0" y="0"/>
            <a:ext cx="185439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Claude Monet</a:t>
            </a:r>
          </a:p>
        </p:txBody>
      </p:sp>
    </p:spTree>
    <p:extLst>
      <p:ext uri="{BB962C8B-B14F-4D97-AF65-F5344CB8AC3E}">
        <p14:creationId xmlns:p14="http://schemas.microsoft.com/office/powerpoint/2010/main" val="1377066400"/>
      </p:ext>
    </p:extLst>
  </p:cSld>
  <p:clrMapOvr>
    <a:masterClrMapping/>
  </p:clrMapOvr>
  <p:transition spd="slow" advClick="0">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54AA-091B-4063-955C-94E21971F838}"/>
              </a:ext>
            </a:extLst>
          </p:cNvPr>
          <p:cNvSpPr>
            <a:spLocks noGrp="1"/>
          </p:cNvSpPr>
          <p:nvPr>
            <p:ph type="title"/>
          </p:nvPr>
        </p:nvSpPr>
        <p:spPr/>
        <p:txBody>
          <a:bodyPr/>
          <a:lstStyle/>
          <a:p>
            <a:r>
              <a:rPr lang="en-US" i="1" dirty="0"/>
              <a:t>Portrait of Joseph </a:t>
            </a:r>
            <a:r>
              <a:rPr lang="en-US" i="1" dirty="0" err="1"/>
              <a:t>Roulin</a:t>
            </a:r>
            <a:r>
              <a:rPr lang="en-US" i="1" dirty="0"/>
              <a:t> </a:t>
            </a:r>
            <a:r>
              <a:rPr lang="en-US" dirty="0"/>
              <a:t>(1889)</a:t>
            </a:r>
            <a:br>
              <a:rPr lang="en-US" i="1" dirty="0"/>
            </a:br>
            <a:endParaRPr lang="en-US" i="1" dirty="0"/>
          </a:p>
        </p:txBody>
      </p:sp>
      <p:pic>
        <p:nvPicPr>
          <p:cNvPr id="12289" name="Picture 1" descr="Vincent van Gogh. Portrait of Joseph Roulin. Arles, early 1889">
            <a:extLst>
              <a:ext uri="{FF2B5EF4-FFF2-40B4-BE49-F238E27FC236}">
                <a16:creationId xmlns:a16="http://schemas.microsoft.com/office/drawing/2014/main" id="{0F7E5EE8-9E0E-480B-B4E0-97AF4F391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165" y="1140879"/>
            <a:ext cx="3965669" cy="4684784"/>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Terminator 5">
            <a:hlinkClick r:id="rId3" action="ppaction://hlinksldjump">
              <a:snd r:embed="rId4" name="click.wav"/>
            </a:hlinkClick>
            <a:extLst>
              <a:ext uri="{FF2B5EF4-FFF2-40B4-BE49-F238E27FC236}">
                <a16:creationId xmlns:a16="http://schemas.microsoft.com/office/drawing/2014/main" id="{A543C0F5-43F7-4577-9535-01ECF2E4057F}"/>
              </a:ext>
            </a:extLst>
          </p:cNvPr>
          <p:cNvSpPr/>
          <p:nvPr/>
        </p:nvSpPr>
        <p:spPr>
          <a:xfrm>
            <a:off x="4912057" y="6185800"/>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sp>
        <p:nvSpPr>
          <p:cNvPr id="8" name="Arrow: Left 7">
            <a:hlinkClick r:id="rId5" action="ppaction://hlinksldjump">
              <a:snd r:embed="rId4" name="click.wav"/>
            </a:hlinkClick>
            <a:extLst>
              <a:ext uri="{FF2B5EF4-FFF2-40B4-BE49-F238E27FC236}">
                <a16:creationId xmlns:a16="http://schemas.microsoft.com/office/drawing/2014/main" id="{170F2C67-DDD3-4D28-9F98-032BD4B58D62}"/>
              </a:ext>
            </a:extLst>
          </p:cNvPr>
          <p:cNvSpPr/>
          <p:nvPr/>
        </p:nvSpPr>
        <p:spPr>
          <a:xfrm>
            <a:off x="0" y="0"/>
            <a:ext cx="23064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Vincent Van Gogh</a:t>
            </a:r>
          </a:p>
        </p:txBody>
      </p:sp>
    </p:spTree>
    <p:extLst>
      <p:ext uri="{BB962C8B-B14F-4D97-AF65-F5344CB8AC3E}">
        <p14:creationId xmlns:p14="http://schemas.microsoft.com/office/powerpoint/2010/main" val="27592187"/>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F380-4DBB-4653-9662-04F4E835C3C7}"/>
              </a:ext>
            </a:extLst>
          </p:cNvPr>
          <p:cNvSpPr>
            <a:spLocks noGrp="1"/>
          </p:cNvSpPr>
          <p:nvPr>
            <p:ph type="title"/>
          </p:nvPr>
        </p:nvSpPr>
        <p:spPr/>
        <p:txBody>
          <a:bodyPr/>
          <a:lstStyle/>
          <a:p>
            <a:r>
              <a:rPr lang="en-US" i="1" dirty="0"/>
              <a:t>The Starry Night </a:t>
            </a:r>
            <a:r>
              <a:rPr lang="en-US" dirty="0"/>
              <a:t>(1889)</a:t>
            </a:r>
          </a:p>
        </p:txBody>
      </p:sp>
      <p:pic>
        <p:nvPicPr>
          <p:cNvPr id="13313" name="Picture 1" descr="Vincent van Gogh. The Starry Night. Saint Rémy, June 1889">
            <a:extLst>
              <a:ext uri="{FF2B5EF4-FFF2-40B4-BE49-F238E27FC236}">
                <a16:creationId xmlns:a16="http://schemas.microsoft.com/office/drawing/2014/main" id="{B30F1BAE-EF18-45B6-BAE4-2EE666E8E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236" y="1772575"/>
            <a:ext cx="5313528" cy="4266764"/>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Terminator 5">
            <a:hlinkClick r:id="rId3" action="ppaction://hlinksldjump">
              <a:snd r:embed="rId4" name="click.wav"/>
            </a:hlinkClick>
            <a:extLst>
              <a:ext uri="{FF2B5EF4-FFF2-40B4-BE49-F238E27FC236}">
                <a16:creationId xmlns:a16="http://schemas.microsoft.com/office/drawing/2014/main" id="{6DA8C4F3-D228-4CA5-9EBE-1D31481C1258}"/>
              </a:ext>
            </a:extLst>
          </p:cNvPr>
          <p:cNvSpPr/>
          <p:nvPr/>
        </p:nvSpPr>
        <p:spPr>
          <a:xfrm>
            <a:off x="4912057" y="6185800"/>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sp>
        <p:nvSpPr>
          <p:cNvPr id="7" name="Arrow: Left 6">
            <a:hlinkClick r:id="rId5" action="ppaction://hlinksldjump">
              <a:snd r:embed="rId4" name="click.wav"/>
            </a:hlinkClick>
            <a:extLst>
              <a:ext uri="{FF2B5EF4-FFF2-40B4-BE49-F238E27FC236}">
                <a16:creationId xmlns:a16="http://schemas.microsoft.com/office/drawing/2014/main" id="{09C9CA16-FD59-4D5B-9F23-0024D251DF0A}"/>
              </a:ext>
            </a:extLst>
          </p:cNvPr>
          <p:cNvSpPr/>
          <p:nvPr/>
        </p:nvSpPr>
        <p:spPr>
          <a:xfrm>
            <a:off x="0" y="0"/>
            <a:ext cx="23064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Vincent Van Gogh</a:t>
            </a:r>
          </a:p>
        </p:txBody>
      </p:sp>
    </p:spTree>
    <p:extLst>
      <p:ext uri="{BB962C8B-B14F-4D97-AF65-F5344CB8AC3E}">
        <p14:creationId xmlns:p14="http://schemas.microsoft.com/office/powerpoint/2010/main" val="3921998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wind"/>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54AF-855D-4040-9AC2-A1FCD4855D57}"/>
              </a:ext>
            </a:extLst>
          </p:cNvPr>
          <p:cNvSpPr>
            <a:spLocks noGrp="1"/>
          </p:cNvSpPr>
          <p:nvPr>
            <p:ph type="title"/>
          </p:nvPr>
        </p:nvSpPr>
        <p:spPr>
          <a:xfrm>
            <a:off x="838200" y="590313"/>
            <a:ext cx="10515600" cy="1325563"/>
          </a:xfrm>
        </p:spPr>
        <p:txBody>
          <a:bodyPr>
            <a:normAutofit/>
          </a:bodyPr>
          <a:lstStyle/>
          <a:p>
            <a:r>
              <a:rPr lang="en-US" i="1" dirty="0"/>
              <a:t>The Olive Trees </a:t>
            </a:r>
            <a:r>
              <a:rPr lang="en-US" dirty="0"/>
              <a:t>(1889)</a:t>
            </a:r>
            <a:br>
              <a:rPr lang="en-US" dirty="0"/>
            </a:br>
            <a:endParaRPr lang="en-US" dirty="0"/>
          </a:p>
        </p:txBody>
      </p:sp>
      <p:pic>
        <p:nvPicPr>
          <p:cNvPr id="15361" name="Picture 1" descr="Vincent van Gogh. The Olive Trees. Saint Rémy, June-July 1889">
            <a:extLst>
              <a:ext uri="{FF2B5EF4-FFF2-40B4-BE49-F238E27FC236}">
                <a16:creationId xmlns:a16="http://schemas.microsoft.com/office/drawing/2014/main" id="{67BE7DC1-2720-462E-BD4B-0DF2E1177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6309" y="1303363"/>
            <a:ext cx="5799382" cy="4616307"/>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Terminator 5">
            <a:hlinkClick r:id="rId3" action="ppaction://hlinksldjump">
              <a:snd r:embed="rId4" name="click.wav"/>
            </a:hlinkClick>
            <a:extLst>
              <a:ext uri="{FF2B5EF4-FFF2-40B4-BE49-F238E27FC236}">
                <a16:creationId xmlns:a16="http://schemas.microsoft.com/office/drawing/2014/main" id="{698C3055-5C6A-4FD9-8D31-BE02C833E903}"/>
              </a:ext>
            </a:extLst>
          </p:cNvPr>
          <p:cNvSpPr/>
          <p:nvPr/>
        </p:nvSpPr>
        <p:spPr>
          <a:xfrm>
            <a:off x="4912057" y="6178977"/>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sp>
        <p:nvSpPr>
          <p:cNvPr id="7" name="Arrow: Left 6">
            <a:hlinkClick r:id="rId5" action="ppaction://hlinksldjump">
              <a:snd r:embed="rId4" name="click.wav"/>
            </a:hlinkClick>
            <a:extLst>
              <a:ext uri="{FF2B5EF4-FFF2-40B4-BE49-F238E27FC236}">
                <a16:creationId xmlns:a16="http://schemas.microsoft.com/office/drawing/2014/main" id="{4600E23F-8CF5-4E2D-8DF0-582013AA0BB8}"/>
              </a:ext>
            </a:extLst>
          </p:cNvPr>
          <p:cNvSpPr/>
          <p:nvPr/>
        </p:nvSpPr>
        <p:spPr>
          <a:xfrm>
            <a:off x="0" y="0"/>
            <a:ext cx="23064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Vincent Van Gogh</a:t>
            </a:r>
          </a:p>
        </p:txBody>
      </p:sp>
    </p:spTree>
    <p:extLst>
      <p:ext uri="{BB962C8B-B14F-4D97-AF65-F5344CB8AC3E}">
        <p14:creationId xmlns:p14="http://schemas.microsoft.com/office/powerpoint/2010/main" val="2403400891"/>
      </p:ext>
    </p:extLst>
  </p:cSld>
  <p:clrMapOvr>
    <a:masterClrMapping/>
  </p:clrMapOvr>
  <mc:AlternateContent xmlns:mc="http://schemas.openxmlformats.org/markup-compatibility/2006" xmlns:p14="http://schemas.microsoft.com/office/powerpoint/2010/main">
    <mc:Choice Requires="p14">
      <p:transition spd="slow" p14:dur="1250" advClick="0">
        <p14:flip dir="r"/>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C998-6059-46AF-A45B-7CC4D904A3C9}"/>
              </a:ext>
            </a:extLst>
          </p:cNvPr>
          <p:cNvSpPr>
            <a:spLocks noGrp="1"/>
          </p:cNvSpPr>
          <p:nvPr>
            <p:ph type="title"/>
          </p:nvPr>
        </p:nvSpPr>
        <p:spPr/>
        <p:txBody>
          <a:bodyPr>
            <a:normAutofit fontScale="90000"/>
          </a:bodyPr>
          <a:lstStyle/>
          <a:p>
            <a:r>
              <a:rPr lang="en-US" dirty="0"/>
              <a:t>Vincent Van Gogh</a:t>
            </a:r>
            <a:br>
              <a:rPr lang="en-US" dirty="0"/>
            </a:br>
            <a:r>
              <a:rPr lang="en-US" i="1" dirty="0"/>
              <a:t>Portrait of Joseph </a:t>
            </a:r>
            <a:r>
              <a:rPr lang="en-US" i="1" dirty="0" err="1"/>
              <a:t>Roulin</a:t>
            </a:r>
            <a:br>
              <a:rPr lang="en-US" i="1" dirty="0"/>
            </a:br>
            <a:r>
              <a:rPr lang="en-US" i="1" dirty="0"/>
              <a:t>(1889)</a:t>
            </a:r>
          </a:p>
        </p:txBody>
      </p:sp>
      <p:sp>
        <p:nvSpPr>
          <p:cNvPr id="3" name="Content Placeholder 2">
            <a:extLst>
              <a:ext uri="{FF2B5EF4-FFF2-40B4-BE49-F238E27FC236}">
                <a16:creationId xmlns:a16="http://schemas.microsoft.com/office/drawing/2014/main" id="{959C1A00-BA61-4933-9B2F-EC82BEB39954}"/>
              </a:ext>
            </a:extLst>
          </p:cNvPr>
          <p:cNvSpPr>
            <a:spLocks noGrp="1"/>
          </p:cNvSpPr>
          <p:nvPr>
            <p:ph idx="1"/>
          </p:nvPr>
        </p:nvSpPr>
        <p:spPr>
          <a:xfrm>
            <a:off x="887104" y="2412479"/>
            <a:ext cx="10466696" cy="3415115"/>
          </a:xfrm>
        </p:spPr>
        <p:txBody>
          <a:bodyPr>
            <a:normAutofit fontScale="85000" lnSpcReduction="10000"/>
          </a:bodyPr>
          <a:lstStyle/>
          <a:p>
            <a:pPr marL="0" indent="0" algn="ctr">
              <a:buNone/>
            </a:pPr>
            <a:r>
              <a:rPr lang="en-US" dirty="0">
                <a:latin typeface="Goudy Old Style" panose="02020502050305020303" pitchFamily="18" charset="0"/>
              </a:rPr>
              <a:t>This portrait of Joseph </a:t>
            </a:r>
            <a:r>
              <a:rPr lang="en-US" dirty="0" err="1">
                <a:latin typeface="Goudy Old Style" panose="02020502050305020303" pitchFamily="18" charset="0"/>
              </a:rPr>
              <a:t>Roulin</a:t>
            </a:r>
            <a:r>
              <a:rPr lang="en-US" dirty="0">
                <a:latin typeface="Goudy Old Style" panose="02020502050305020303" pitchFamily="18" charset="0"/>
              </a:rPr>
              <a:t> is one of six van Gogh painted of his close friend, a postal employee in the southern French town of Arles, a fifteen-hour train ride from Paris. Van Gogh had moved to Arles in 1888, hoping to create an artists cooperative there. The plan never came to fruition, and the artist became lonely and isolated. He found comfort and companionship with the </a:t>
            </a:r>
            <a:r>
              <a:rPr lang="en-US" dirty="0" err="1">
                <a:latin typeface="Goudy Old Style" panose="02020502050305020303" pitchFamily="18" charset="0"/>
              </a:rPr>
              <a:t>Roulin</a:t>
            </a:r>
            <a:r>
              <a:rPr lang="en-US" dirty="0">
                <a:latin typeface="Goudy Old Style" panose="02020502050305020303" pitchFamily="18" charset="0"/>
              </a:rPr>
              <a:t> family, and they are the subjects of many of his paintings. In this portrait, </a:t>
            </a:r>
            <a:r>
              <a:rPr lang="en-US" dirty="0" err="1">
                <a:latin typeface="Goudy Old Style" panose="02020502050305020303" pitchFamily="18" charset="0"/>
              </a:rPr>
              <a:t>Roulin</a:t>
            </a:r>
            <a:r>
              <a:rPr lang="en-US" dirty="0">
                <a:latin typeface="Goudy Old Style" panose="02020502050305020303" pitchFamily="18" charset="0"/>
              </a:rPr>
              <a:t> is depicted in the uniform he always wore proudly, set against an imaginative backdrop of swirling flowers. In a letter to his brother Theo, the artist wrote that, of all genres, "the modern portrait" excited him the most: "I want to paint men and women with that something of the eternal which the halo used to symbolize, and which we try to convey by the actual radiance and vibration of our coloring."</a:t>
            </a:r>
          </a:p>
        </p:txBody>
      </p:sp>
      <p:sp>
        <p:nvSpPr>
          <p:cNvPr id="5" name="Arrow: Left 4">
            <a:hlinkClick r:id="rId2" action="ppaction://hlinksldjump">
              <a:snd r:embed="rId3" name="click.wav"/>
            </a:hlinkClick>
            <a:extLst>
              <a:ext uri="{FF2B5EF4-FFF2-40B4-BE49-F238E27FC236}">
                <a16:creationId xmlns:a16="http://schemas.microsoft.com/office/drawing/2014/main" id="{44BA9715-85ED-443F-9364-DB58D4090F72}"/>
              </a:ext>
            </a:extLst>
          </p:cNvPr>
          <p:cNvSpPr/>
          <p:nvPr/>
        </p:nvSpPr>
        <p:spPr>
          <a:xfrm>
            <a:off x="0" y="0"/>
            <a:ext cx="23064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Vincent Van Gogh</a:t>
            </a:r>
          </a:p>
        </p:txBody>
      </p:sp>
    </p:spTree>
    <p:extLst>
      <p:ext uri="{BB962C8B-B14F-4D97-AF65-F5344CB8AC3E}">
        <p14:creationId xmlns:p14="http://schemas.microsoft.com/office/powerpoint/2010/main" val="818824713"/>
      </p:ext>
    </p:extLst>
  </p:cSld>
  <p:clrMapOvr>
    <a:masterClrMapping/>
  </p:clrMapOvr>
  <p:transition spd="slow" advClick="0">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7CDF-FE9B-4AE1-AD0D-7D04A307DD29}"/>
              </a:ext>
            </a:extLst>
          </p:cNvPr>
          <p:cNvSpPr>
            <a:spLocks noGrp="1"/>
          </p:cNvSpPr>
          <p:nvPr>
            <p:ph type="title"/>
          </p:nvPr>
        </p:nvSpPr>
        <p:spPr>
          <a:xfrm>
            <a:off x="862652" y="726791"/>
            <a:ext cx="10515600" cy="1325563"/>
          </a:xfrm>
        </p:spPr>
        <p:txBody>
          <a:bodyPr>
            <a:normAutofit fontScale="90000"/>
          </a:bodyPr>
          <a:lstStyle/>
          <a:p>
            <a:r>
              <a:rPr lang="en-US" dirty="0"/>
              <a:t>Vincent Van Gogh</a:t>
            </a:r>
            <a:br>
              <a:rPr lang="en-US" dirty="0"/>
            </a:br>
            <a:r>
              <a:rPr lang="en-US" i="1" dirty="0"/>
              <a:t>The Starry Night</a:t>
            </a:r>
            <a:br>
              <a:rPr lang="en-US" dirty="0"/>
            </a:br>
            <a:r>
              <a:rPr lang="en-US" dirty="0"/>
              <a:t>(1889)</a:t>
            </a:r>
          </a:p>
        </p:txBody>
      </p:sp>
      <p:sp>
        <p:nvSpPr>
          <p:cNvPr id="3" name="Content Placeholder 2">
            <a:extLst>
              <a:ext uri="{FF2B5EF4-FFF2-40B4-BE49-F238E27FC236}">
                <a16:creationId xmlns:a16="http://schemas.microsoft.com/office/drawing/2014/main" id="{43E4CE51-DD2A-4CBD-8326-00F24636EFCF}"/>
              </a:ext>
            </a:extLst>
          </p:cNvPr>
          <p:cNvSpPr>
            <a:spLocks noGrp="1"/>
          </p:cNvSpPr>
          <p:nvPr>
            <p:ph idx="1"/>
          </p:nvPr>
        </p:nvSpPr>
        <p:spPr>
          <a:xfrm>
            <a:off x="862652" y="2480718"/>
            <a:ext cx="10466696" cy="3415115"/>
          </a:xfrm>
        </p:spPr>
        <p:txBody>
          <a:bodyPr/>
          <a:lstStyle/>
          <a:p>
            <a:pPr marL="0" indent="0" algn="ctr">
              <a:buNone/>
            </a:pPr>
            <a:r>
              <a:rPr lang="en-US" dirty="0">
                <a:latin typeface="Goudy Old Style" panose="02020502050305020303" pitchFamily="18" charset="0"/>
              </a:rPr>
              <a:t>"This morning I saw the country from my window a long time before sunrise, with nothing but the morning star, which looked very big," van Gogh wrote to his brother Theo, from France. Rooted in imagination and memory, </a:t>
            </a:r>
            <a:r>
              <a:rPr lang="en-US" i="1" dirty="0">
                <a:latin typeface="Goudy Old Style" panose="02020502050305020303" pitchFamily="18" charset="0"/>
              </a:rPr>
              <a:t>The Starry Night</a:t>
            </a:r>
            <a:r>
              <a:rPr lang="en-US" dirty="0">
                <a:latin typeface="Goudy Old Style" panose="02020502050305020303" pitchFamily="18" charset="0"/>
              </a:rPr>
              <a:t> embodies an inner, subjective expression of van Gogh's response to nature. In thick, sweeping brushstrokes, a flamelike cypress unites the churning sky and the quiet village below. The village was partly invented, and the church spire evokes van Gogh's native land, the Netherlands.</a:t>
            </a:r>
          </a:p>
        </p:txBody>
      </p:sp>
      <p:sp>
        <p:nvSpPr>
          <p:cNvPr id="5" name="Arrow: Left 4">
            <a:hlinkClick r:id="rId2" action="ppaction://hlinksldjump">
              <a:snd r:embed="rId3" name="click.wav"/>
            </a:hlinkClick>
            <a:extLst>
              <a:ext uri="{FF2B5EF4-FFF2-40B4-BE49-F238E27FC236}">
                <a16:creationId xmlns:a16="http://schemas.microsoft.com/office/drawing/2014/main" id="{92CE4A25-E3C6-409E-9779-F8F26C42D631}"/>
              </a:ext>
            </a:extLst>
          </p:cNvPr>
          <p:cNvSpPr/>
          <p:nvPr/>
        </p:nvSpPr>
        <p:spPr>
          <a:xfrm>
            <a:off x="0" y="0"/>
            <a:ext cx="23064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Vincent Van Gogh</a:t>
            </a:r>
          </a:p>
        </p:txBody>
      </p:sp>
    </p:spTree>
    <p:extLst>
      <p:ext uri="{BB962C8B-B14F-4D97-AF65-F5344CB8AC3E}">
        <p14:creationId xmlns:p14="http://schemas.microsoft.com/office/powerpoint/2010/main" val="15205982"/>
      </p:ext>
    </p:extLst>
  </p:cSld>
  <p:clrMapOvr>
    <a:masterClrMapping/>
  </p:clrMapOvr>
  <p:transition spd="slow" advClick="0">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3DB66-8531-4AD6-9233-10BD2DC4C2B4}"/>
              </a:ext>
            </a:extLst>
          </p:cNvPr>
          <p:cNvSpPr>
            <a:spLocks noGrp="1"/>
          </p:cNvSpPr>
          <p:nvPr>
            <p:ph type="title"/>
          </p:nvPr>
        </p:nvSpPr>
        <p:spPr>
          <a:xfrm>
            <a:off x="838200" y="1211286"/>
            <a:ext cx="10515600" cy="1325563"/>
          </a:xfrm>
        </p:spPr>
        <p:txBody>
          <a:bodyPr>
            <a:normAutofit fontScale="90000"/>
          </a:bodyPr>
          <a:lstStyle/>
          <a:p>
            <a:r>
              <a:rPr lang="en-US" dirty="0"/>
              <a:t>Vincent Van Gogh</a:t>
            </a:r>
            <a:br>
              <a:rPr lang="en-US" i="1" dirty="0"/>
            </a:br>
            <a:r>
              <a:rPr lang="en-US" i="1" dirty="0"/>
              <a:t>The Olive Trees </a:t>
            </a:r>
            <a:br>
              <a:rPr lang="en-US" dirty="0"/>
            </a:br>
            <a:r>
              <a:rPr lang="en-US" dirty="0"/>
              <a:t>(1889)</a:t>
            </a:r>
            <a:br>
              <a:rPr lang="en-US" dirty="0"/>
            </a:br>
            <a:endParaRPr lang="en-US" dirty="0"/>
          </a:p>
        </p:txBody>
      </p:sp>
      <p:sp>
        <p:nvSpPr>
          <p:cNvPr id="3" name="Content Placeholder 2">
            <a:extLst>
              <a:ext uri="{FF2B5EF4-FFF2-40B4-BE49-F238E27FC236}">
                <a16:creationId xmlns:a16="http://schemas.microsoft.com/office/drawing/2014/main" id="{E622F366-C264-4A7C-9DF9-007DA939E573}"/>
              </a:ext>
            </a:extLst>
          </p:cNvPr>
          <p:cNvSpPr>
            <a:spLocks noGrp="1"/>
          </p:cNvSpPr>
          <p:nvPr>
            <p:ph idx="1"/>
          </p:nvPr>
        </p:nvSpPr>
        <p:spPr>
          <a:xfrm>
            <a:off x="838200" y="2536849"/>
            <a:ext cx="10466696" cy="3415115"/>
          </a:xfrm>
        </p:spPr>
        <p:txBody>
          <a:bodyPr>
            <a:normAutofit/>
          </a:bodyPr>
          <a:lstStyle/>
          <a:p>
            <a:pPr marL="0" indent="0" algn="ctr" fontAlgn="t">
              <a:buNone/>
            </a:pPr>
            <a:r>
              <a:rPr lang="en-US" dirty="0">
                <a:latin typeface="Goudy Old Style" panose="02020502050305020303" pitchFamily="18" charset="0"/>
              </a:rPr>
              <a:t>After van Gogh voluntarily entered the asylum at Saint-Rémy in the south of France in the spring of 1889, he wrote his brother Theo: "I did a landscape with olive trees and also a new study of a starry sky." Later, when the pictures had dried, he sent both of them to Theo in Paris, noting: "The olive trees with the white cloud and the mountains behind, as well as the rise of the moon and the night effect, are exaggerations from the point of view of the general arrangement; the outlines are accentuated as in some old woodcuts."</a:t>
            </a:r>
          </a:p>
          <a:p>
            <a:pPr marL="0" indent="0">
              <a:buNone/>
            </a:pPr>
            <a:endParaRPr lang="en-US" dirty="0"/>
          </a:p>
        </p:txBody>
      </p:sp>
      <p:sp>
        <p:nvSpPr>
          <p:cNvPr id="6" name="Arrow: Left 5">
            <a:hlinkClick r:id="rId2" action="ppaction://hlinksldjump">
              <a:snd r:embed="rId3" name="click.wav"/>
            </a:hlinkClick>
            <a:extLst>
              <a:ext uri="{FF2B5EF4-FFF2-40B4-BE49-F238E27FC236}">
                <a16:creationId xmlns:a16="http://schemas.microsoft.com/office/drawing/2014/main" id="{5A61D5D4-87F6-42D8-BFAF-BD9DDDED0316}"/>
              </a:ext>
            </a:extLst>
          </p:cNvPr>
          <p:cNvSpPr/>
          <p:nvPr/>
        </p:nvSpPr>
        <p:spPr>
          <a:xfrm>
            <a:off x="0" y="0"/>
            <a:ext cx="23064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Vincent Van Gogh</a:t>
            </a:r>
          </a:p>
        </p:txBody>
      </p:sp>
    </p:spTree>
    <p:extLst>
      <p:ext uri="{BB962C8B-B14F-4D97-AF65-F5344CB8AC3E}">
        <p14:creationId xmlns:p14="http://schemas.microsoft.com/office/powerpoint/2010/main" val="981260974"/>
      </p:ext>
    </p:extLst>
  </p:cSld>
  <p:clrMapOvr>
    <a:masterClrMapping/>
  </p:clrMapOvr>
  <p:transition spd="slow" advClick="0">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2F3D-F9F4-43E6-B73A-BF910E892B14}"/>
              </a:ext>
            </a:extLst>
          </p:cNvPr>
          <p:cNvSpPr>
            <a:spLocks noGrp="1"/>
          </p:cNvSpPr>
          <p:nvPr>
            <p:ph type="title"/>
          </p:nvPr>
        </p:nvSpPr>
        <p:spPr>
          <a:xfrm>
            <a:off x="838200" y="559557"/>
            <a:ext cx="10515600" cy="1325563"/>
          </a:xfrm>
        </p:spPr>
        <p:txBody>
          <a:bodyPr>
            <a:normAutofit fontScale="90000"/>
          </a:bodyPr>
          <a:lstStyle/>
          <a:p>
            <a:r>
              <a:rPr lang="en-US" altLang="en-US" sz="4900" i="1" dirty="0">
                <a:solidFill>
                  <a:srgbClr val="000000"/>
                </a:solidFill>
              </a:rPr>
              <a:t>Frontispiece for Second Surrealist Manifesto </a:t>
            </a:r>
            <a:r>
              <a:rPr lang="en-US" altLang="en-US" sz="4900" dirty="0">
                <a:solidFill>
                  <a:srgbClr val="000000"/>
                </a:solidFill>
              </a:rPr>
              <a:t>(1930)</a:t>
            </a:r>
            <a:br>
              <a:rPr lang="en-US" altLang="en-US" sz="4900" b="1" dirty="0">
                <a:solidFill>
                  <a:srgbClr val="000000"/>
                </a:solidFill>
              </a:rPr>
            </a:br>
            <a:br>
              <a:rPr lang="en-US" dirty="0"/>
            </a:br>
            <a:endParaRPr lang="en-US" dirty="0"/>
          </a:p>
        </p:txBody>
      </p:sp>
      <p:pic>
        <p:nvPicPr>
          <p:cNvPr id="16387" name="Picture 3" descr="Salvador Dalí. Frontispiece for Second Surrealist Manifesto. 1930">
            <a:extLst>
              <a:ext uri="{FF2B5EF4-FFF2-40B4-BE49-F238E27FC236}">
                <a16:creationId xmlns:a16="http://schemas.microsoft.com/office/drawing/2014/main" id="{AF169F8A-1AC3-41A7-9BA8-EFEFBB0AF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930" y="1037231"/>
            <a:ext cx="4608139" cy="5131558"/>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Terminator 7">
            <a:hlinkClick r:id="rId3" action="ppaction://hlinksldjump">
              <a:snd r:embed="rId4" name="click.wav"/>
            </a:hlinkClick>
            <a:extLst>
              <a:ext uri="{FF2B5EF4-FFF2-40B4-BE49-F238E27FC236}">
                <a16:creationId xmlns:a16="http://schemas.microsoft.com/office/drawing/2014/main" id="{25622E19-FCAB-4DD0-9A27-F875633B0CBA}"/>
              </a:ext>
            </a:extLst>
          </p:cNvPr>
          <p:cNvSpPr/>
          <p:nvPr/>
        </p:nvSpPr>
        <p:spPr>
          <a:xfrm>
            <a:off x="4912057" y="6185800"/>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sp>
        <p:nvSpPr>
          <p:cNvPr id="11" name="Arrow: Left 10">
            <a:hlinkClick r:id="rId5" action="ppaction://hlinksldjump"/>
            <a:extLst>
              <a:ext uri="{FF2B5EF4-FFF2-40B4-BE49-F238E27FC236}">
                <a16:creationId xmlns:a16="http://schemas.microsoft.com/office/drawing/2014/main" id="{1667CA39-4CF0-4708-9FA0-5B775C01C91B}"/>
              </a:ext>
            </a:extLst>
          </p:cNvPr>
          <p:cNvSpPr/>
          <p:nvPr/>
        </p:nvSpPr>
        <p:spPr>
          <a:xfrm>
            <a:off x="0" y="0"/>
            <a:ext cx="18492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Salvador Dali</a:t>
            </a:r>
          </a:p>
        </p:txBody>
      </p:sp>
    </p:spTree>
    <p:extLst>
      <p:ext uri="{BB962C8B-B14F-4D97-AF65-F5344CB8AC3E}">
        <p14:creationId xmlns:p14="http://schemas.microsoft.com/office/powerpoint/2010/main" val="2607815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pageCurlDouble"/>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3195-9B17-4B07-B025-81C2B41C851E}"/>
              </a:ext>
            </a:extLst>
          </p:cNvPr>
          <p:cNvSpPr>
            <a:spLocks noGrp="1"/>
          </p:cNvSpPr>
          <p:nvPr>
            <p:ph type="title"/>
          </p:nvPr>
        </p:nvSpPr>
        <p:spPr>
          <a:xfrm>
            <a:off x="838199" y="603960"/>
            <a:ext cx="10515600" cy="1325563"/>
          </a:xfrm>
        </p:spPr>
        <p:txBody>
          <a:bodyPr>
            <a:normAutofit/>
          </a:bodyPr>
          <a:lstStyle/>
          <a:p>
            <a:r>
              <a:rPr lang="en-US" i="1" dirty="0"/>
              <a:t>Illumined Pleasures </a:t>
            </a:r>
            <a:r>
              <a:rPr lang="en-US" dirty="0"/>
              <a:t>(1929)</a:t>
            </a:r>
            <a:br>
              <a:rPr lang="en-US" dirty="0"/>
            </a:br>
            <a:endParaRPr lang="en-US" dirty="0"/>
          </a:p>
        </p:txBody>
      </p:sp>
      <p:pic>
        <p:nvPicPr>
          <p:cNvPr id="17409" name="Picture 1" descr="Salvador Dalí. Illumined Pleasures. 1929">
            <a:extLst>
              <a:ext uri="{FF2B5EF4-FFF2-40B4-BE49-F238E27FC236}">
                <a16:creationId xmlns:a16="http://schemas.microsoft.com/office/drawing/2014/main" id="{03234782-95C5-4DD4-9796-76202B277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921" y="1653157"/>
            <a:ext cx="6040157" cy="4128447"/>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Terminator 5">
            <a:hlinkClick r:id="rId3" action="ppaction://hlinksldjump">
              <a:snd r:embed="rId4" name="click.wav"/>
            </a:hlinkClick>
            <a:extLst>
              <a:ext uri="{FF2B5EF4-FFF2-40B4-BE49-F238E27FC236}">
                <a16:creationId xmlns:a16="http://schemas.microsoft.com/office/drawing/2014/main" id="{EA94150C-4E2A-43CD-9187-22A34ED22F17}"/>
              </a:ext>
            </a:extLst>
          </p:cNvPr>
          <p:cNvSpPr/>
          <p:nvPr/>
        </p:nvSpPr>
        <p:spPr>
          <a:xfrm>
            <a:off x="4912057" y="6185800"/>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sp>
        <p:nvSpPr>
          <p:cNvPr id="7" name="Arrow: Left 6">
            <a:hlinkClick r:id="rId5" action="ppaction://hlinksldjump"/>
            <a:extLst>
              <a:ext uri="{FF2B5EF4-FFF2-40B4-BE49-F238E27FC236}">
                <a16:creationId xmlns:a16="http://schemas.microsoft.com/office/drawing/2014/main" id="{4EDCF294-4649-4B8D-9162-883EDD750776}"/>
              </a:ext>
            </a:extLst>
          </p:cNvPr>
          <p:cNvSpPr/>
          <p:nvPr/>
        </p:nvSpPr>
        <p:spPr>
          <a:xfrm>
            <a:off x="0" y="0"/>
            <a:ext cx="18492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Salvador Dali</a:t>
            </a:r>
          </a:p>
        </p:txBody>
      </p:sp>
    </p:spTree>
    <p:extLst>
      <p:ext uri="{BB962C8B-B14F-4D97-AF65-F5344CB8AC3E}">
        <p14:creationId xmlns:p14="http://schemas.microsoft.com/office/powerpoint/2010/main" val="1578341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prestige"/>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 result for tea stain paper">
            <a:extLst>
              <a:ext uri="{FF2B5EF4-FFF2-40B4-BE49-F238E27FC236}">
                <a16:creationId xmlns:a16="http://schemas.microsoft.com/office/drawing/2014/main" id="{A88A2C2E-2220-46E8-8729-CBD464EE9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1219" cy="68564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D95CB5-A402-4D57-AB41-27DEFC079684}"/>
              </a:ext>
            </a:extLst>
          </p:cNvPr>
          <p:cNvSpPr>
            <a:spLocks noGrp="1"/>
          </p:cNvSpPr>
          <p:nvPr>
            <p:ph type="title"/>
          </p:nvPr>
        </p:nvSpPr>
        <p:spPr>
          <a:xfrm>
            <a:off x="838200" y="186128"/>
            <a:ext cx="10515600" cy="1325563"/>
          </a:xfrm>
        </p:spPr>
        <p:txBody>
          <a:bodyPr/>
          <a:lstStyle/>
          <a:p>
            <a:pPr algn="ctr"/>
            <a:r>
              <a:rPr lang="en-US" sz="8800" dirty="0">
                <a:latin typeface="Vivaldi" panose="03020602050506090804" pitchFamily="66" charset="0"/>
              </a:rPr>
              <a:t>Artists</a:t>
            </a:r>
            <a:r>
              <a:rPr lang="en-US" dirty="0"/>
              <a:t> </a:t>
            </a:r>
          </a:p>
        </p:txBody>
      </p:sp>
      <p:sp>
        <p:nvSpPr>
          <p:cNvPr id="4" name="Flowchart: Preparation 3">
            <a:hlinkClick r:id="rId4" action="ppaction://hlinksldjump">
              <a:snd r:embed="rId5" name="click.wav"/>
            </a:hlinkClick>
            <a:extLst>
              <a:ext uri="{FF2B5EF4-FFF2-40B4-BE49-F238E27FC236}">
                <a16:creationId xmlns:a16="http://schemas.microsoft.com/office/drawing/2014/main" id="{C70ACC66-2120-49EC-AA87-C8113A5604B0}"/>
              </a:ext>
            </a:extLst>
          </p:cNvPr>
          <p:cNvSpPr/>
          <p:nvPr/>
        </p:nvSpPr>
        <p:spPr>
          <a:xfrm>
            <a:off x="4165594" y="1754897"/>
            <a:ext cx="2498170" cy="813453"/>
          </a:xfrm>
          <a:prstGeom prst="flowChartPreparation">
            <a:avLst/>
          </a:prstGeom>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erpetua Titling MT" panose="02020502060505020804" pitchFamily="18" charset="0"/>
              </a:rPr>
              <a:t>Claude Monet </a:t>
            </a:r>
          </a:p>
        </p:txBody>
      </p:sp>
      <p:sp>
        <p:nvSpPr>
          <p:cNvPr id="5" name="Flowchart: Preparation 4">
            <a:hlinkClick r:id="rId6" action="ppaction://hlinksldjump">
              <a:snd r:embed="rId5" name="click.wav"/>
            </a:hlinkClick>
            <a:extLst>
              <a:ext uri="{FF2B5EF4-FFF2-40B4-BE49-F238E27FC236}">
                <a16:creationId xmlns:a16="http://schemas.microsoft.com/office/drawing/2014/main" id="{4519A58D-97F9-482B-B93B-373AFAC458BB}"/>
              </a:ext>
            </a:extLst>
          </p:cNvPr>
          <p:cNvSpPr/>
          <p:nvPr/>
        </p:nvSpPr>
        <p:spPr>
          <a:xfrm>
            <a:off x="5414678" y="3346946"/>
            <a:ext cx="2498170" cy="813453"/>
          </a:xfrm>
          <a:prstGeom prst="flowChartPreparation">
            <a:avLst/>
          </a:prstGeom>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erpetua Titling MT" panose="02020502060505020804" pitchFamily="18" charset="0"/>
              </a:rPr>
              <a:t>Vincent Van Gogh</a:t>
            </a:r>
          </a:p>
        </p:txBody>
      </p:sp>
      <p:sp>
        <p:nvSpPr>
          <p:cNvPr id="8" name="Flowchart: Preparation 7">
            <a:hlinkClick r:id="rId7" action="ppaction://hlinksldjump">
              <a:snd r:embed="rId5" name="click.wav"/>
            </a:hlinkClick>
            <a:extLst>
              <a:ext uri="{FF2B5EF4-FFF2-40B4-BE49-F238E27FC236}">
                <a16:creationId xmlns:a16="http://schemas.microsoft.com/office/drawing/2014/main" id="{05296B41-B504-4253-8B25-DF61418E74E8}"/>
              </a:ext>
            </a:extLst>
          </p:cNvPr>
          <p:cNvSpPr/>
          <p:nvPr/>
        </p:nvSpPr>
        <p:spPr>
          <a:xfrm>
            <a:off x="4165594" y="4938996"/>
            <a:ext cx="2498169" cy="813453"/>
          </a:xfrm>
          <a:prstGeom prst="flowChartPreparation">
            <a:avLst/>
          </a:prstGeom>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Perpetua Titling MT" panose="02020502060505020804" pitchFamily="18" charset="0"/>
              </a:rPr>
              <a:t>Salvador Dali</a:t>
            </a:r>
          </a:p>
        </p:txBody>
      </p:sp>
      <p:sp>
        <p:nvSpPr>
          <p:cNvPr id="10" name="Action Button: Get Information 9">
            <a:hlinkClick r:id="rId8" action="ppaction://hlinksldjump" highlightClick="1"/>
            <a:extLst>
              <a:ext uri="{FF2B5EF4-FFF2-40B4-BE49-F238E27FC236}">
                <a16:creationId xmlns:a16="http://schemas.microsoft.com/office/drawing/2014/main" id="{265A4FBB-A27C-4E35-AAC2-20F877D0C348}"/>
              </a:ext>
            </a:extLst>
          </p:cNvPr>
          <p:cNvSpPr/>
          <p:nvPr/>
        </p:nvSpPr>
        <p:spPr>
          <a:xfrm>
            <a:off x="11683219" y="6462035"/>
            <a:ext cx="508000" cy="394448"/>
          </a:xfrm>
          <a:prstGeom prst="actionButtonInformation">
            <a:avLst/>
          </a:prstGeom>
          <a:solidFill>
            <a:schemeClr val="bg1"/>
          </a:solidFill>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pic>
        <p:nvPicPr>
          <p:cNvPr id="1026" name="Picture 2" descr="https://upload.wikimedia.org/wikipedia/commons/a/a4/Claude_Monet_1899_Nadar_crop.jpg">
            <a:extLst>
              <a:ext uri="{FF2B5EF4-FFF2-40B4-BE49-F238E27FC236}">
                <a16:creationId xmlns:a16="http://schemas.microsoft.com/office/drawing/2014/main" id="{B723ECFE-5CAF-48EF-A969-6CC7A492FA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9218" y="1168729"/>
            <a:ext cx="1499823" cy="1985787"/>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Painter Vincent van Gogh">
            <a:extLst>
              <a:ext uri="{FF2B5EF4-FFF2-40B4-BE49-F238E27FC236}">
                <a16:creationId xmlns:a16="http://schemas.microsoft.com/office/drawing/2014/main" id="{91E6E4A0-6730-4980-8537-6E5036EBC9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0088" y="2784466"/>
            <a:ext cx="1499823" cy="1985786"/>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alvador Dali">
            <a:extLst>
              <a:ext uri="{FF2B5EF4-FFF2-40B4-BE49-F238E27FC236}">
                <a16:creationId xmlns:a16="http://schemas.microsoft.com/office/drawing/2014/main" id="{47A27AE1-963F-4550-A698-C08F73835A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6346" y="4354048"/>
            <a:ext cx="1565568" cy="1985786"/>
          </a:xfrm>
          <a:prstGeom prst="ellipse">
            <a:avLst/>
          </a:prstGeom>
          <a:noFill/>
          <a:extLst>
            <a:ext uri="{909E8E84-426E-40DD-AFC4-6F175D3DCCD1}">
              <a14:hiddenFill xmlns:a14="http://schemas.microsoft.com/office/drawing/2010/main">
                <a:solidFill>
                  <a:srgbClr val="FFFFFF"/>
                </a:solidFill>
              </a14:hiddenFill>
            </a:ext>
          </a:extLst>
        </p:spPr>
      </p:pic>
      <p:sp>
        <p:nvSpPr>
          <p:cNvPr id="19" name="Action Button: Return 18">
            <a:hlinkClick r:id="" action="ppaction://hlinkshowjump?jump=lastslideviewed" highlightClick="1"/>
            <a:extLst>
              <a:ext uri="{FF2B5EF4-FFF2-40B4-BE49-F238E27FC236}">
                <a16:creationId xmlns:a16="http://schemas.microsoft.com/office/drawing/2014/main" id="{49597EF1-C083-44DD-AC2B-F8EA86EE043C}"/>
              </a:ext>
            </a:extLst>
          </p:cNvPr>
          <p:cNvSpPr/>
          <p:nvPr/>
        </p:nvSpPr>
        <p:spPr>
          <a:xfrm>
            <a:off x="11504706" y="848659"/>
            <a:ext cx="579718" cy="429746"/>
          </a:xfrm>
          <a:prstGeom prst="actionButtonReturn">
            <a:avLst/>
          </a:prstGeom>
          <a:no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hlinkClick r:id="" action="ppaction://hlinkshowjump?jump=firstslide" highlightClick="1"/>
            <a:extLst>
              <a:ext uri="{FF2B5EF4-FFF2-40B4-BE49-F238E27FC236}">
                <a16:creationId xmlns:a16="http://schemas.microsoft.com/office/drawing/2014/main" id="{B77B1001-5303-44B8-BEAC-21AC4219F9A2}"/>
              </a:ext>
            </a:extLst>
          </p:cNvPr>
          <p:cNvSpPr/>
          <p:nvPr/>
        </p:nvSpPr>
        <p:spPr>
          <a:xfrm>
            <a:off x="11482650" y="186128"/>
            <a:ext cx="579718" cy="513119"/>
          </a:xfrm>
          <a:prstGeom prst="mathMultiply">
            <a:avLst/>
          </a:prstGeom>
          <a:noFill/>
          <a:ln>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3660536"/>
      </p:ext>
    </p:extLst>
  </p:cSld>
  <p:clrMapOvr>
    <a:masterClrMapping/>
  </p:clrMapOvr>
  <mc:AlternateContent xmlns:mc="http://schemas.openxmlformats.org/markup-compatibility/2006" xmlns:p14="http://schemas.microsoft.com/office/powerpoint/2010/main">
    <mc:Choice Requires="p14">
      <p:transition spd="slow" advClick="0">
        <p14:flash/>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750" fill="hold"/>
                                        <p:tgtEl>
                                          <p:spTgt spid="1026"/>
                                        </p:tgtEl>
                                        <p:attrNameLst>
                                          <p:attrName>ppt_x</p:attrName>
                                        </p:attrNameLst>
                                      </p:cBhvr>
                                      <p:tavLst>
                                        <p:tav tm="0">
                                          <p:val>
                                            <p:strVal val="0-#ppt_w/2"/>
                                          </p:val>
                                        </p:tav>
                                        <p:tav tm="100000">
                                          <p:val>
                                            <p:strVal val="#ppt_x"/>
                                          </p:val>
                                        </p:tav>
                                      </p:tavLst>
                                    </p:anim>
                                    <p:anim calcmode="lin" valueType="num">
                                      <p:cBhvr additive="base">
                                        <p:cTn id="12" dur="750" fill="hold"/>
                                        <p:tgtEl>
                                          <p:spTgt spid="1026"/>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032"/>
                                        </p:tgtEl>
                                        <p:attrNameLst>
                                          <p:attrName>style.visibility</p:attrName>
                                        </p:attrNameLst>
                                      </p:cBhvr>
                                      <p:to>
                                        <p:strVal val="visible"/>
                                      </p:to>
                                    </p:set>
                                    <p:anim calcmode="lin" valueType="num">
                                      <p:cBhvr additive="base">
                                        <p:cTn id="20" dur="750" fill="hold"/>
                                        <p:tgtEl>
                                          <p:spTgt spid="1032"/>
                                        </p:tgtEl>
                                        <p:attrNameLst>
                                          <p:attrName>ppt_x</p:attrName>
                                        </p:attrNameLst>
                                      </p:cBhvr>
                                      <p:tavLst>
                                        <p:tav tm="0">
                                          <p:val>
                                            <p:strVal val="1+#ppt_w/2"/>
                                          </p:val>
                                        </p:tav>
                                        <p:tav tm="100000">
                                          <p:val>
                                            <p:strVal val="#ppt_x"/>
                                          </p:val>
                                        </p:tav>
                                      </p:tavLst>
                                    </p:anim>
                                    <p:anim calcmode="lin" valueType="num">
                                      <p:cBhvr additive="base">
                                        <p:cTn id="21" dur="750" fill="hold"/>
                                        <p:tgtEl>
                                          <p:spTgt spid="1032"/>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034"/>
                                        </p:tgtEl>
                                        <p:attrNameLst>
                                          <p:attrName>style.visibility</p:attrName>
                                        </p:attrNameLst>
                                      </p:cBhvr>
                                      <p:to>
                                        <p:strVal val="visible"/>
                                      </p:to>
                                    </p:set>
                                    <p:anim calcmode="lin" valueType="num">
                                      <p:cBhvr additive="base">
                                        <p:cTn id="29" dur="750" fill="hold"/>
                                        <p:tgtEl>
                                          <p:spTgt spid="1034"/>
                                        </p:tgtEl>
                                        <p:attrNameLst>
                                          <p:attrName>ppt_x</p:attrName>
                                        </p:attrNameLst>
                                      </p:cBhvr>
                                      <p:tavLst>
                                        <p:tav tm="0">
                                          <p:val>
                                            <p:strVal val="0-#ppt_w/2"/>
                                          </p:val>
                                        </p:tav>
                                        <p:tav tm="100000">
                                          <p:val>
                                            <p:strVal val="#ppt_x"/>
                                          </p:val>
                                        </p:tav>
                                      </p:tavLst>
                                    </p:anim>
                                    <p:anim calcmode="lin" valueType="num">
                                      <p:cBhvr additive="base">
                                        <p:cTn id="30" dur="750" fill="hold"/>
                                        <p:tgtEl>
                                          <p:spTgt spid="10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C1D3-46DD-4B5B-94AE-7858306DFC91}"/>
              </a:ext>
            </a:extLst>
          </p:cNvPr>
          <p:cNvSpPr>
            <a:spLocks noGrp="1"/>
          </p:cNvSpPr>
          <p:nvPr>
            <p:ph type="title"/>
          </p:nvPr>
        </p:nvSpPr>
        <p:spPr>
          <a:xfrm>
            <a:off x="838200" y="0"/>
            <a:ext cx="10515600" cy="1325563"/>
          </a:xfrm>
        </p:spPr>
        <p:txBody>
          <a:bodyPr>
            <a:normAutofit/>
          </a:bodyPr>
          <a:lstStyle/>
          <a:p>
            <a:r>
              <a:rPr lang="en-US" i="1" dirty="0"/>
              <a:t>The Persistence of Memory </a:t>
            </a:r>
            <a:r>
              <a:rPr lang="en-US" dirty="0"/>
              <a:t>(1931)</a:t>
            </a:r>
          </a:p>
        </p:txBody>
      </p:sp>
      <p:pic>
        <p:nvPicPr>
          <p:cNvPr id="18433" name="Picture 1" descr="Salvador Dalí. The Persistence of Memory. 1931">
            <a:extLst>
              <a:ext uri="{FF2B5EF4-FFF2-40B4-BE49-F238E27FC236}">
                <a16:creationId xmlns:a16="http://schemas.microsoft.com/office/drawing/2014/main" id="{284393B7-BD4F-461B-8B0B-EB4C7E09D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949" y="1146413"/>
            <a:ext cx="6484101" cy="4688005"/>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Terminator 5">
            <a:hlinkClick r:id="rId3" action="ppaction://hlinksldjump">
              <a:snd r:embed="rId4" name="click.wav"/>
            </a:hlinkClick>
            <a:extLst>
              <a:ext uri="{FF2B5EF4-FFF2-40B4-BE49-F238E27FC236}">
                <a16:creationId xmlns:a16="http://schemas.microsoft.com/office/drawing/2014/main" id="{2EA929EE-B7F0-459E-96FF-0B2EBCA30C8F}"/>
              </a:ext>
            </a:extLst>
          </p:cNvPr>
          <p:cNvSpPr/>
          <p:nvPr/>
        </p:nvSpPr>
        <p:spPr>
          <a:xfrm>
            <a:off x="4912057" y="6185800"/>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sp>
        <p:nvSpPr>
          <p:cNvPr id="7" name="Arrow: Left 6">
            <a:hlinkClick r:id="rId5" action="ppaction://hlinksldjump"/>
            <a:extLst>
              <a:ext uri="{FF2B5EF4-FFF2-40B4-BE49-F238E27FC236}">
                <a16:creationId xmlns:a16="http://schemas.microsoft.com/office/drawing/2014/main" id="{282DAFD0-ECAB-4AC7-91AA-47742FF57568}"/>
              </a:ext>
            </a:extLst>
          </p:cNvPr>
          <p:cNvSpPr/>
          <p:nvPr/>
        </p:nvSpPr>
        <p:spPr>
          <a:xfrm>
            <a:off x="0" y="0"/>
            <a:ext cx="18492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Salvador Dali</a:t>
            </a:r>
          </a:p>
        </p:txBody>
      </p:sp>
    </p:spTree>
    <p:extLst>
      <p:ext uri="{BB962C8B-B14F-4D97-AF65-F5344CB8AC3E}">
        <p14:creationId xmlns:p14="http://schemas.microsoft.com/office/powerpoint/2010/main" val="3001688740"/>
      </p:ext>
    </p:extLst>
  </p:cSld>
  <p:clrMapOvr>
    <a:masterClrMapping/>
  </p:clrMapOvr>
  <p:transition spd="slow" advClick="0">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AF7E-632B-43E0-9386-F2EB11F9DB14}"/>
              </a:ext>
            </a:extLst>
          </p:cNvPr>
          <p:cNvSpPr>
            <a:spLocks noGrp="1"/>
          </p:cNvSpPr>
          <p:nvPr>
            <p:ph type="title"/>
          </p:nvPr>
        </p:nvSpPr>
        <p:spPr>
          <a:xfrm>
            <a:off x="838200" y="897387"/>
            <a:ext cx="10515600" cy="1325563"/>
          </a:xfrm>
        </p:spPr>
        <p:txBody>
          <a:bodyPr>
            <a:normAutofit fontScale="90000"/>
          </a:bodyPr>
          <a:lstStyle/>
          <a:p>
            <a:r>
              <a:rPr lang="en-US" dirty="0"/>
              <a:t>Salvador Dalí</a:t>
            </a:r>
            <a:br>
              <a:rPr lang="en-US" i="1" dirty="0"/>
            </a:br>
            <a:r>
              <a:rPr lang="en-US" i="1" dirty="0"/>
              <a:t>Frontispiece for Second Surrealist Manifesto</a:t>
            </a:r>
            <a:br>
              <a:rPr lang="en-US" i="1" dirty="0"/>
            </a:br>
            <a:r>
              <a:rPr lang="en-US" dirty="0"/>
              <a:t>(1930)</a:t>
            </a:r>
          </a:p>
        </p:txBody>
      </p:sp>
      <p:sp>
        <p:nvSpPr>
          <p:cNvPr id="3" name="Content Placeholder 2">
            <a:extLst>
              <a:ext uri="{FF2B5EF4-FFF2-40B4-BE49-F238E27FC236}">
                <a16:creationId xmlns:a16="http://schemas.microsoft.com/office/drawing/2014/main" id="{6CF6CECC-44D9-4012-A71E-5E6BDB31E12B}"/>
              </a:ext>
            </a:extLst>
          </p:cNvPr>
          <p:cNvSpPr>
            <a:spLocks noGrp="1"/>
          </p:cNvSpPr>
          <p:nvPr>
            <p:ph idx="1"/>
          </p:nvPr>
        </p:nvSpPr>
        <p:spPr>
          <a:xfrm>
            <a:off x="862652" y="2610371"/>
            <a:ext cx="10466696" cy="3415115"/>
          </a:xfrm>
        </p:spPr>
        <p:txBody>
          <a:bodyPr>
            <a:normAutofit fontScale="92500" lnSpcReduction="10000"/>
          </a:bodyPr>
          <a:lstStyle/>
          <a:p>
            <a:pPr marL="0" indent="0" algn="ctr">
              <a:buNone/>
            </a:pPr>
            <a:r>
              <a:rPr lang="en-US" dirty="0">
                <a:latin typeface="Goudy Old Style" panose="02020502050305020303" pitchFamily="18" charset="0"/>
              </a:rPr>
              <a:t>Dalí had recently joined the Surrealist movement when he executed this drawing, which served as the frontispiece for the "Second Surrealist Manifesto" when it was published in a limited edition of sixty copies in 1930. The composition's upper-right quadrant is dominated by an anthropomorphic chain of flesh, in which a human head turns into a lion, which becomes a </a:t>
            </a:r>
            <a:r>
              <a:rPr lang="en-US" dirty="0" err="1">
                <a:latin typeface="Goudy Old Style" panose="02020502050305020303" pitchFamily="18" charset="0"/>
              </a:rPr>
              <a:t>misshapen,ant</a:t>
            </a:r>
            <a:r>
              <a:rPr lang="en-US" dirty="0">
                <a:latin typeface="Goudy Old Style" panose="02020502050305020303" pitchFamily="18" charset="0"/>
              </a:rPr>
              <a:t>-infested profile. The succession continues with a bird's head, a mustachioed female bust, </a:t>
            </a:r>
            <a:r>
              <a:rPr lang="en-US" dirty="0" err="1">
                <a:latin typeface="Goudy Old Style" panose="02020502050305020303" pitchFamily="18" charset="0"/>
              </a:rPr>
              <a:t>anothe</a:t>
            </a:r>
            <a:r>
              <a:rPr lang="en-US" dirty="0">
                <a:latin typeface="Goudy Old Style" panose="02020502050305020303" pitchFamily="18" charset="0"/>
              </a:rPr>
              <a:t> male profile, and two more frontal faces, one animal and one human. These fantastic characters stretch out in a string of anatomy that might have continued endlessly were it not for the edge of the sheet.</a:t>
            </a:r>
          </a:p>
        </p:txBody>
      </p:sp>
      <p:sp>
        <p:nvSpPr>
          <p:cNvPr id="5" name="Arrow: Left 4">
            <a:hlinkClick r:id="rId2" action="ppaction://hlinksldjump"/>
            <a:extLst>
              <a:ext uri="{FF2B5EF4-FFF2-40B4-BE49-F238E27FC236}">
                <a16:creationId xmlns:a16="http://schemas.microsoft.com/office/drawing/2014/main" id="{A6EF00C3-84CF-4307-8B7B-7AB124C45F8E}"/>
              </a:ext>
            </a:extLst>
          </p:cNvPr>
          <p:cNvSpPr/>
          <p:nvPr/>
        </p:nvSpPr>
        <p:spPr>
          <a:xfrm>
            <a:off x="0" y="0"/>
            <a:ext cx="18492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Salvador Dali</a:t>
            </a:r>
          </a:p>
        </p:txBody>
      </p:sp>
    </p:spTree>
    <p:extLst>
      <p:ext uri="{BB962C8B-B14F-4D97-AF65-F5344CB8AC3E}">
        <p14:creationId xmlns:p14="http://schemas.microsoft.com/office/powerpoint/2010/main" val="1101044465"/>
      </p:ext>
    </p:extLst>
  </p:cSld>
  <p:clrMapOvr>
    <a:masterClrMapping/>
  </p:clrMapOvr>
  <p:transition spd="slow" advClick="0">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832F-BFB8-41CA-A219-B20A1E967E93}"/>
              </a:ext>
            </a:extLst>
          </p:cNvPr>
          <p:cNvSpPr>
            <a:spLocks noGrp="1"/>
          </p:cNvSpPr>
          <p:nvPr>
            <p:ph type="title"/>
          </p:nvPr>
        </p:nvSpPr>
        <p:spPr>
          <a:xfrm>
            <a:off x="838200" y="801854"/>
            <a:ext cx="10515600" cy="1325563"/>
          </a:xfrm>
        </p:spPr>
        <p:txBody>
          <a:bodyPr>
            <a:normAutofit fontScale="90000"/>
          </a:bodyPr>
          <a:lstStyle/>
          <a:p>
            <a:r>
              <a:rPr lang="en-US" dirty="0"/>
              <a:t>Salvador Dalí</a:t>
            </a:r>
            <a:br>
              <a:rPr lang="en-US" dirty="0"/>
            </a:br>
            <a:r>
              <a:rPr lang="en-US" i="1" dirty="0"/>
              <a:t>Illumined Pleasures</a:t>
            </a:r>
            <a:br>
              <a:rPr lang="en-US" i="1" dirty="0"/>
            </a:br>
            <a:r>
              <a:rPr lang="en-US" dirty="0"/>
              <a:t>(1929)</a:t>
            </a:r>
          </a:p>
        </p:txBody>
      </p:sp>
      <p:sp>
        <p:nvSpPr>
          <p:cNvPr id="3" name="Content Placeholder 2">
            <a:extLst>
              <a:ext uri="{FF2B5EF4-FFF2-40B4-BE49-F238E27FC236}">
                <a16:creationId xmlns:a16="http://schemas.microsoft.com/office/drawing/2014/main" id="{37C27B73-A754-4181-B80B-8BB3C9AB65CC}"/>
              </a:ext>
            </a:extLst>
          </p:cNvPr>
          <p:cNvSpPr>
            <a:spLocks noGrp="1"/>
          </p:cNvSpPr>
          <p:nvPr>
            <p:ph idx="1"/>
          </p:nvPr>
        </p:nvSpPr>
        <p:spPr>
          <a:xfrm>
            <a:off x="862652" y="2446599"/>
            <a:ext cx="10466696" cy="3415115"/>
          </a:xfrm>
        </p:spPr>
        <p:txBody>
          <a:bodyPr>
            <a:normAutofit fontScale="92500" lnSpcReduction="10000"/>
          </a:bodyPr>
          <a:lstStyle/>
          <a:p>
            <a:pPr marL="0" indent="0" algn="ctr">
              <a:buNone/>
            </a:pPr>
            <a:r>
              <a:rPr lang="en-US" dirty="0">
                <a:latin typeface="Goudy Old Style" panose="02020502050305020303" pitchFamily="18" charset="0"/>
              </a:rPr>
              <a:t>The title of this work may refer to the luminous imagery projected on or performed within the theater-like boxes that dominate the composition. Here Dalí played with the disjunctions between reality and the illusion experienced in the darkness of a movie theater. The imagery, realized through a combination of painting and collage, refers to personal and universal dreams and anxieties. Dalí's own disembodied head appears in the middle box, while an allegory of castration anxiety plays out below. Underscoring the experience of motion–picture viewing presented in the painting, this work illustrated the shooting script for Un </a:t>
            </a:r>
            <a:r>
              <a:rPr lang="en-US" dirty="0" err="1">
                <a:latin typeface="Goudy Old Style" panose="02020502050305020303" pitchFamily="18" charset="0"/>
              </a:rPr>
              <a:t>Chien</a:t>
            </a:r>
            <a:r>
              <a:rPr lang="en-US" dirty="0">
                <a:latin typeface="Goudy Old Style" panose="02020502050305020303" pitchFamily="18" charset="0"/>
              </a:rPr>
              <a:t> </a:t>
            </a:r>
            <a:r>
              <a:rPr lang="en-US" dirty="0" err="1">
                <a:latin typeface="Goudy Old Style" panose="02020502050305020303" pitchFamily="18" charset="0"/>
              </a:rPr>
              <a:t>andalou</a:t>
            </a:r>
            <a:r>
              <a:rPr lang="en-US" dirty="0">
                <a:latin typeface="Goudy Old Style" panose="02020502050305020303" pitchFamily="18" charset="0"/>
              </a:rPr>
              <a:t> when it was published in the journal La </a:t>
            </a:r>
            <a:r>
              <a:rPr lang="en-US" dirty="0" err="1">
                <a:latin typeface="Goudy Old Style" panose="02020502050305020303" pitchFamily="18" charset="0"/>
              </a:rPr>
              <a:t>Révolution</a:t>
            </a:r>
            <a:r>
              <a:rPr lang="en-US" dirty="0">
                <a:latin typeface="Goudy Old Style" panose="02020502050305020303" pitchFamily="18" charset="0"/>
              </a:rPr>
              <a:t> </a:t>
            </a:r>
            <a:r>
              <a:rPr lang="en-US" dirty="0" err="1">
                <a:latin typeface="Goudy Old Style" panose="02020502050305020303" pitchFamily="18" charset="0"/>
              </a:rPr>
              <a:t>surréaliste</a:t>
            </a:r>
            <a:r>
              <a:rPr lang="en-US" dirty="0">
                <a:latin typeface="Goudy Old Style" panose="02020502050305020303" pitchFamily="18" charset="0"/>
              </a:rPr>
              <a:t>.</a:t>
            </a:r>
          </a:p>
        </p:txBody>
      </p:sp>
      <p:sp>
        <p:nvSpPr>
          <p:cNvPr id="5" name="Arrow: Left 4">
            <a:hlinkClick r:id="rId2" action="ppaction://hlinksldjump"/>
            <a:extLst>
              <a:ext uri="{FF2B5EF4-FFF2-40B4-BE49-F238E27FC236}">
                <a16:creationId xmlns:a16="http://schemas.microsoft.com/office/drawing/2014/main" id="{6AEF9C79-B7C7-4FC3-AD2E-936F30140F5D}"/>
              </a:ext>
            </a:extLst>
          </p:cNvPr>
          <p:cNvSpPr/>
          <p:nvPr/>
        </p:nvSpPr>
        <p:spPr>
          <a:xfrm>
            <a:off x="0" y="0"/>
            <a:ext cx="18492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Salvador Dali</a:t>
            </a:r>
          </a:p>
        </p:txBody>
      </p:sp>
    </p:spTree>
    <p:extLst>
      <p:ext uri="{BB962C8B-B14F-4D97-AF65-F5344CB8AC3E}">
        <p14:creationId xmlns:p14="http://schemas.microsoft.com/office/powerpoint/2010/main" val="2488764590"/>
      </p:ext>
    </p:extLst>
  </p:cSld>
  <p:clrMapOvr>
    <a:masterClrMapping/>
  </p:clrMapOvr>
  <p:transition spd="slow" advClick="0">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6062-F811-4F3C-BE10-0A92607C315C}"/>
              </a:ext>
            </a:extLst>
          </p:cNvPr>
          <p:cNvSpPr>
            <a:spLocks noGrp="1"/>
          </p:cNvSpPr>
          <p:nvPr>
            <p:ph type="title"/>
          </p:nvPr>
        </p:nvSpPr>
        <p:spPr>
          <a:xfrm>
            <a:off x="862652" y="938331"/>
            <a:ext cx="10515600" cy="1325563"/>
          </a:xfrm>
        </p:spPr>
        <p:txBody>
          <a:bodyPr>
            <a:normAutofit fontScale="90000"/>
          </a:bodyPr>
          <a:lstStyle/>
          <a:p>
            <a:r>
              <a:rPr lang="en-US" dirty="0"/>
              <a:t>Salvador Dalí</a:t>
            </a:r>
            <a:br>
              <a:rPr lang="en-US" dirty="0"/>
            </a:br>
            <a:r>
              <a:rPr lang="en-US" i="1" dirty="0"/>
              <a:t>The Persistence of Memory</a:t>
            </a:r>
            <a:br>
              <a:rPr lang="en-US" dirty="0"/>
            </a:br>
            <a:r>
              <a:rPr lang="en-US" dirty="0"/>
              <a:t>(1931)</a:t>
            </a:r>
          </a:p>
        </p:txBody>
      </p:sp>
      <p:sp>
        <p:nvSpPr>
          <p:cNvPr id="3" name="Content Placeholder 2">
            <a:extLst>
              <a:ext uri="{FF2B5EF4-FFF2-40B4-BE49-F238E27FC236}">
                <a16:creationId xmlns:a16="http://schemas.microsoft.com/office/drawing/2014/main" id="{C5C971ED-0F44-434E-A141-025CE3A9A505}"/>
              </a:ext>
            </a:extLst>
          </p:cNvPr>
          <p:cNvSpPr>
            <a:spLocks noGrp="1"/>
          </p:cNvSpPr>
          <p:nvPr>
            <p:ph idx="1"/>
          </p:nvPr>
        </p:nvSpPr>
        <p:spPr>
          <a:xfrm>
            <a:off x="862652" y="2596724"/>
            <a:ext cx="10466696" cy="3415115"/>
          </a:xfrm>
        </p:spPr>
        <p:txBody>
          <a:bodyPr/>
          <a:lstStyle/>
          <a:p>
            <a:pPr marL="0" indent="0" algn="ctr">
              <a:buNone/>
            </a:pPr>
            <a:r>
              <a:rPr lang="en-US" dirty="0">
                <a:latin typeface="Goudy Old Style" panose="02020502050305020303" pitchFamily="18" charset="0"/>
              </a:rPr>
              <a:t>Dalí rendered his fantastic visions with meticulous verisimilitude, giving the representations of dreams a tangible and credible appearance. In what he called "hand painted dream photographs," hard objects become inexplicably limp, time bends, and metal attracts ants like rotting flesh. The monstrous creature draped across the painting's center resembles the artist's own face in profile; its long eyelashes seem </a:t>
            </a:r>
            <a:r>
              <a:rPr lang="en-US" dirty="0" err="1">
                <a:latin typeface="Goudy Old Style" panose="02020502050305020303" pitchFamily="18" charset="0"/>
              </a:rPr>
              <a:t>insectlike</a:t>
            </a:r>
            <a:r>
              <a:rPr lang="en-US" dirty="0">
                <a:latin typeface="Goudy Old Style" panose="02020502050305020303" pitchFamily="18" charset="0"/>
              </a:rPr>
              <a:t> or even sexual, as does what may or may not be a tongue oozing from its nose like a fat snail.</a:t>
            </a:r>
          </a:p>
        </p:txBody>
      </p:sp>
      <p:sp>
        <p:nvSpPr>
          <p:cNvPr id="5" name="Arrow: Left 4">
            <a:hlinkClick r:id="rId2" action="ppaction://hlinksldjump"/>
            <a:extLst>
              <a:ext uri="{FF2B5EF4-FFF2-40B4-BE49-F238E27FC236}">
                <a16:creationId xmlns:a16="http://schemas.microsoft.com/office/drawing/2014/main" id="{DEBCE0FA-FEBF-457B-949E-40FFAE777142}"/>
              </a:ext>
            </a:extLst>
          </p:cNvPr>
          <p:cNvSpPr/>
          <p:nvPr/>
        </p:nvSpPr>
        <p:spPr>
          <a:xfrm>
            <a:off x="0" y="0"/>
            <a:ext cx="184927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Salvador Dali</a:t>
            </a:r>
          </a:p>
        </p:txBody>
      </p:sp>
    </p:spTree>
    <p:extLst>
      <p:ext uri="{BB962C8B-B14F-4D97-AF65-F5344CB8AC3E}">
        <p14:creationId xmlns:p14="http://schemas.microsoft.com/office/powerpoint/2010/main" val="1702243972"/>
      </p:ext>
    </p:extLst>
  </p:cSld>
  <p:clrMapOvr>
    <a:masterClrMapping/>
  </p:clrMapOvr>
  <p:transition spd="slow" advClick="0">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B1DBF-A7F6-4A6F-917A-A1AF95E5A8C7}"/>
              </a:ext>
            </a:extLst>
          </p:cNvPr>
          <p:cNvSpPr txBox="1"/>
          <p:nvPr/>
        </p:nvSpPr>
        <p:spPr>
          <a:xfrm>
            <a:off x="9978" y="0"/>
            <a:ext cx="12182021" cy="6858000"/>
          </a:xfrm>
          <a:prstGeom prst="rect">
            <a:avLst/>
          </a:prstGeom>
          <a:blipFill>
            <a:blip r:embed="rId3"/>
            <a:tile tx="0" ty="0" sx="100000" sy="100000" flip="none" algn="tl"/>
          </a:blipFill>
        </p:spPr>
        <p:txBody>
          <a:bodyPr wrap="square" rtlCol="0">
            <a:spAutoFit/>
          </a:bodyPr>
          <a:lstStyle/>
          <a:p>
            <a:endParaRPr lang="en-US" dirty="0"/>
          </a:p>
        </p:txBody>
      </p:sp>
      <p:sp>
        <p:nvSpPr>
          <p:cNvPr id="3" name="TextBox 2">
            <a:extLst>
              <a:ext uri="{FF2B5EF4-FFF2-40B4-BE49-F238E27FC236}">
                <a16:creationId xmlns:a16="http://schemas.microsoft.com/office/drawing/2014/main" id="{397DB5E5-D58B-4099-97B9-EEF660F92F6D}"/>
              </a:ext>
            </a:extLst>
          </p:cNvPr>
          <p:cNvSpPr txBox="1"/>
          <p:nvPr/>
        </p:nvSpPr>
        <p:spPr>
          <a:xfrm>
            <a:off x="5228229" y="130075"/>
            <a:ext cx="1735541" cy="461665"/>
          </a:xfrm>
          <a:prstGeom prst="rect">
            <a:avLst/>
          </a:prstGeom>
          <a:noFill/>
        </p:spPr>
        <p:txBody>
          <a:bodyPr wrap="square" rtlCol="0">
            <a:spAutoFit/>
          </a:bodyPr>
          <a:lstStyle/>
          <a:p>
            <a:pPr algn="ctr"/>
            <a:r>
              <a:rPr lang="en-US" sz="2400" dirty="0"/>
              <a:t>References</a:t>
            </a:r>
            <a:r>
              <a:rPr lang="en-US" dirty="0"/>
              <a:t> </a:t>
            </a:r>
          </a:p>
        </p:txBody>
      </p:sp>
      <p:sp>
        <p:nvSpPr>
          <p:cNvPr id="4" name="TextBox 3">
            <a:extLst>
              <a:ext uri="{FF2B5EF4-FFF2-40B4-BE49-F238E27FC236}">
                <a16:creationId xmlns:a16="http://schemas.microsoft.com/office/drawing/2014/main" id="{F5F074CD-FBD6-474D-8E76-D5939FF9A813}"/>
              </a:ext>
            </a:extLst>
          </p:cNvPr>
          <p:cNvSpPr txBox="1"/>
          <p:nvPr/>
        </p:nvSpPr>
        <p:spPr>
          <a:xfrm>
            <a:off x="586854" y="1003110"/>
            <a:ext cx="11122925" cy="5632311"/>
          </a:xfrm>
          <a:prstGeom prst="rect">
            <a:avLst/>
          </a:prstGeom>
          <a:noFill/>
        </p:spPr>
        <p:txBody>
          <a:bodyPr wrap="square" rtlCol="0">
            <a:spAutoFit/>
          </a:bodyPr>
          <a:lstStyle/>
          <a:p>
            <a:r>
              <a:rPr lang="en-US" dirty="0"/>
              <a:t>Claude Monet</a:t>
            </a:r>
            <a:endParaRPr lang="en-US" u="sng" dirty="0">
              <a:hlinkClick r:id="rId4"/>
            </a:endParaRPr>
          </a:p>
          <a:p>
            <a:r>
              <a:rPr lang="en-US" u="sng" dirty="0">
                <a:hlinkClick r:id="rId4"/>
              </a:rPr>
              <a:t>https://www.onthisday.com/people/claude-monet</a:t>
            </a:r>
            <a:endParaRPr lang="en-US" u="sng" dirty="0"/>
          </a:p>
          <a:p>
            <a:r>
              <a:rPr lang="en-US" dirty="0">
                <a:hlinkClick r:id="rId5"/>
              </a:rPr>
              <a:t>https://www.moma.org/artists/4058?locale=en</a:t>
            </a:r>
            <a:endParaRPr lang="en-US" dirty="0"/>
          </a:p>
          <a:p>
            <a:r>
              <a:rPr lang="en-US" dirty="0">
                <a:hlinkClick r:id="rId6"/>
              </a:rPr>
              <a:t>https://www.moma.org/collection/works/80220?artist_id=4058&amp;locale=en&amp;page=1&amp;sov_referrer=artist</a:t>
            </a:r>
            <a:endParaRPr lang="en-US" dirty="0"/>
          </a:p>
          <a:p>
            <a:r>
              <a:rPr lang="en-US" dirty="0">
                <a:hlinkClick r:id="rId7"/>
              </a:rPr>
              <a:t>https://www.moma.org/collection/works/79254?artist_id=4058&amp;locale=en&amp;page=1&amp;sov_referrer=artist</a:t>
            </a:r>
            <a:endParaRPr lang="en-US" dirty="0"/>
          </a:p>
          <a:p>
            <a:r>
              <a:rPr lang="en-US" dirty="0">
                <a:hlinkClick r:id="rId8"/>
              </a:rPr>
              <a:t>https://www.moma.org/collection/works/79922?artist_id=4058&amp;locale=en&amp;page=1&amp;sov_referrer=artist</a:t>
            </a:r>
            <a:endParaRPr lang="en-US" dirty="0"/>
          </a:p>
          <a:p>
            <a:r>
              <a:rPr lang="en-US" dirty="0"/>
              <a:t>Vincent Van Gogh</a:t>
            </a:r>
          </a:p>
          <a:p>
            <a:r>
              <a:rPr lang="en-US" u="sng" dirty="0">
                <a:hlinkClick r:id="rId9"/>
              </a:rPr>
              <a:t>https://www.onthisday.com/people/vincent-van-gogh</a:t>
            </a:r>
            <a:endParaRPr lang="en-US" u="sng" dirty="0"/>
          </a:p>
          <a:p>
            <a:r>
              <a:rPr lang="en-US" dirty="0">
                <a:hlinkClick r:id="rId10"/>
              </a:rPr>
              <a:t>https://www.moma.org/artists/2206?locale=en</a:t>
            </a:r>
            <a:endParaRPr lang="en-US" dirty="0"/>
          </a:p>
          <a:p>
            <a:r>
              <a:rPr lang="en-US" dirty="0">
                <a:hlinkClick r:id="rId11"/>
              </a:rPr>
              <a:t>https://www.moma.org/collection/works/79802?artist_id=2206&amp;locale=en&amp;page=1&amp;sov_referrer=artist</a:t>
            </a:r>
            <a:endParaRPr lang="en-US" dirty="0"/>
          </a:p>
          <a:p>
            <a:r>
              <a:rPr lang="en-US" dirty="0">
                <a:hlinkClick r:id="rId12"/>
              </a:rPr>
              <a:t>https://www.moma.org/collection/works/79105?artist_id=2206&amp;locale=en&amp;page=1&amp;sov_referrer=artist</a:t>
            </a:r>
            <a:endParaRPr lang="en-US" dirty="0"/>
          </a:p>
          <a:p>
            <a:r>
              <a:rPr lang="en-US" dirty="0">
                <a:hlinkClick r:id="rId13"/>
              </a:rPr>
              <a:t>https://www.moma.org/collection/works/80013?artist_id=2206&amp;locale=en&amp;page=1&amp;sov_referrer=artist</a:t>
            </a:r>
            <a:endParaRPr lang="en-US" dirty="0"/>
          </a:p>
          <a:p>
            <a:r>
              <a:rPr lang="en-US" dirty="0"/>
              <a:t>Salvador Dali</a:t>
            </a:r>
          </a:p>
          <a:p>
            <a:r>
              <a:rPr lang="en-US" u="sng" dirty="0">
                <a:hlinkClick r:id="rId14"/>
              </a:rPr>
              <a:t>https://www.biography.com/people/salvador-dal-40389</a:t>
            </a:r>
            <a:endParaRPr lang="en-US" u="sng" dirty="0"/>
          </a:p>
          <a:p>
            <a:r>
              <a:rPr lang="en-US" dirty="0">
                <a:hlinkClick r:id="rId15"/>
              </a:rPr>
              <a:t>https://www.moma.org/artists/1364?locale=en</a:t>
            </a:r>
            <a:endParaRPr lang="en-US" dirty="0"/>
          </a:p>
          <a:p>
            <a:r>
              <a:rPr lang="en-US" dirty="0">
                <a:hlinkClick r:id="rId16"/>
              </a:rPr>
              <a:t>https://www.moma.org/collection/works/80021?artist_id=1364&amp;locale=en&amp;page=1&amp;sov_referrer=artist</a:t>
            </a:r>
            <a:endParaRPr lang="en-US" dirty="0"/>
          </a:p>
          <a:p>
            <a:r>
              <a:rPr lang="en-US" dirty="0">
                <a:hlinkClick r:id="rId17"/>
              </a:rPr>
              <a:t>https://www.moma.org/collection/works/37430?artist_id=1364&amp;locale=en&amp;page=1&amp;sov_referrer=artist</a:t>
            </a:r>
            <a:endParaRPr lang="en-US" dirty="0"/>
          </a:p>
          <a:p>
            <a:r>
              <a:rPr lang="en-US" dirty="0">
                <a:hlinkClick r:id="rId18"/>
              </a:rPr>
              <a:t>https://www.moma.org/collection/works/79018?artist_id=1364&amp;locale=en&amp;page=1&amp;sov_referrer=artist</a:t>
            </a:r>
            <a:endParaRPr lang="en-US" dirty="0"/>
          </a:p>
          <a:p>
            <a:endParaRPr lang="en-US" dirty="0"/>
          </a:p>
          <a:p>
            <a:endParaRPr lang="en-US" dirty="0"/>
          </a:p>
        </p:txBody>
      </p:sp>
      <p:sp>
        <p:nvSpPr>
          <p:cNvPr id="5" name="Action Button: Return 4">
            <a:hlinkClick r:id="" action="ppaction://hlinkshowjump?jump=lastslideviewed" highlightClick="1"/>
            <a:extLst>
              <a:ext uri="{FF2B5EF4-FFF2-40B4-BE49-F238E27FC236}">
                <a16:creationId xmlns:a16="http://schemas.microsoft.com/office/drawing/2014/main" id="{F69D5D6B-2242-4F66-BF34-D93CDE88E7F0}"/>
              </a:ext>
            </a:extLst>
          </p:cNvPr>
          <p:cNvSpPr/>
          <p:nvPr/>
        </p:nvSpPr>
        <p:spPr>
          <a:xfrm>
            <a:off x="11371356" y="360907"/>
            <a:ext cx="579718" cy="429746"/>
          </a:xfrm>
          <a:prstGeom prst="actionButtonReturn">
            <a:avLst/>
          </a:prstGeom>
          <a:noFill/>
          <a:ln>
            <a:solidFill>
              <a:schemeClr val="tx1"/>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8709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FC58-51BD-4080-B29D-65B6DF273F2C}"/>
              </a:ext>
            </a:extLst>
          </p:cNvPr>
          <p:cNvSpPr>
            <a:spLocks noGrp="1"/>
          </p:cNvSpPr>
          <p:nvPr>
            <p:ph type="title"/>
          </p:nvPr>
        </p:nvSpPr>
        <p:spPr/>
        <p:txBody>
          <a:bodyPr/>
          <a:lstStyle/>
          <a:p>
            <a:pPr algn="ctr"/>
            <a:r>
              <a:rPr lang="en-US" dirty="0">
                <a:latin typeface="Lucida Handwriting" panose="03010101010101010101" pitchFamily="66" charset="0"/>
              </a:rPr>
              <a:t>Claude Monet </a:t>
            </a:r>
          </a:p>
        </p:txBody>
      </p:sp>
      <p:sp>
        <p:nvSpPr>
          <p:cNvPr id="3" name="Oval 2">
            <a:hlinkClick r:id="rId2" action="ppaction://hlinksldjump">
              <a:snd r:embed="rId3" name="click.wav"/>
            </a:hlinkClick>
            <a:extLst>
              <a:ext uri="{FF2B5EF4-FFF2-40B4-BE49-F238E27FC236}">
                <a16:creationId xmlns:a16="http://schemas.microsoft.com/office/drawing/2014/main" id="{08A5AC15-8293-4AAE-A570-8D86D7CE6851}"/>
              </a:ext>
            </a:extLst>
          </p:cNvPr>
          <p:cNvSpPr/>
          <p:nvPr/>
        </p:nvSpPr>
        <p:spPr>
          <a:xfrm>
            <a:off x="6948984" y="2183093"/>
            <a:ext cx="4942542" cy="854635"/>
          </a:xfrm>
          <a:prstGeom prst="ellipse">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Goudy Old Style" panose="02020502050305020303" pitchFamily="18" charset="0"/>
              </a:rPr>
              <a:t>Water </a:t>
            </a:r>
            <a:r>
              <a:rPr lang="en-US" sz="2400" i="1" dirty="0" err="1">
                <a:latin typeface="Goudy Old Style" panose="02020502050305020303" pitchFamily="18" charset="0"/>
              </a:rPr>
              <a:t>Lillies</a:t>
            </a:r>
            <a:endParaRPr lang="en-US" sz="2400" i="1" dirty="0">
              <a:latin typeface="Goudy Old Style" panose="02020502050305020303" pitchFamily="18" charset="0"/>
            </a:endParaRPr>
          </a:p>
        </p:txBody>
      </p:sp>
      <p:sp>
        <p:nvSpPr>
          <p:cNvPr id="7" name="Oval 6">
            <a:hlinkClick r:id="rId4" action="ppaction://hlinksldjump">
              <a:snd r:embed="rId3" name="click.wav"/>
            </a:hlinkClick>
            <a:extLst>
              <a:ext uri="{FF2B5EF4-FFF2-40B4-BE49-F238E27FC236}">
                <a16:creationId xmlns:a16="http://schemas.microsoft.com/office/drawing/2014/main" id="{3F5774BE-C3DE-4B71-AC81-4DAAA1FD0CDD}"/>
              </a:ext>
            </a:extLst>
          </p:cNvPr>
          <p:cNvSpPr/>
          <p:nvPr/>
        </p:nvSpPr>
        <p:spPr>
          <a:xfrm>
            <a:off x="6948984" y="4990593"/>
            <a:ext cx="4942542" cy="854635"/>
          </a:xfrm>
          <a:prstGeom prst="ellipse">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Goudy Old Style" panose="02020502050305020303" pitchFamily="18" charset="0"/>
              </a:rPr>
              <a:t>The Japanese Footbridge</a:t>
            </a:r>
          </a:p>
        </p:txBody>
      </p:sp>
      <p:sp>
        <p:nvSpPr>
          <p:cNvPr id="8" name="Oval 7">
            <a:hlinkClick r:id="rId5" action="ppaction://hlinksldjump">
              <a:snd r:embed="rId3" name="click.wav"/>
            </a:hlinkClick>
            <a:extLst>
              <a:ext uri="{FF2B5EF4-FFF2-40B4-BE49-F238E27FC236}">
                <a16:creationId xmlns:a16="http://schemas.microsoft.com/office/drawing/2014/main" id="{E5B5AD6B-87E2-4876-B878-1408C7F4C7CE}"/>
              </a:ext>
            </a:extLst>
          </p:cNvPr>
          <p:cNvSpPr/>
          <p:nvPr/>
        </p:nvSpPr>
        <p:spPr>
          <a:xfrm>
            <a:off x="6948984" y="3600396"/>
            <a:ext cx="4942542" cy="854635"/>
          </a:xfrm>
          <a:prstGeom prst="ellipse">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Goudy Old Style" panose="02020502050305020303" pitchFamily="18" charset="0"/>
              </a:rPr>
              <a:t>Agapanthus</a:t>
            </a:r>
            <a:r>
              <a:rPr lang="en-US" sz="2400" dirty="0"/>
              <a:t> </a:t>
            </a:r>
          </a:p>
        </p:txBody>
      </p:sp>
      <p:sp>
        <p:nvSpPr>
          <p:cNvPr id="4" name="TextBox 3">
            <a:extLst>
              <a:ext uri="{FF2B5EF4-FFF2-40B4-BE49-F238E27FC236}">
                <a16:creationId xmlns:a16="http://schemas.microsoft.com/office/drawing/2014/main" id="{E37657C8-83A1-42F3-8CB7-98FF7014431F}"/>
              </a:ext>
            </a:extLst>
          </p:cNvPr>
          <p:cNvSpPr txBox="1"/>
          <p:nvPr/>
        </p:nvSpPr>
        <p:spPr>
          <a:xfrm>
            <a:off x="0" y="1440089"/>
            <a:ext cx="7069540" cy="5324535"/>
          </a:xfrm>
          <a:prstGeom prst="rect">
            <a:avLst/>
          </a:prstGeom>
          <a:noFill/>
        </p:spPr>
        <p:txBody>
          <a:bodyPr wrap="square" rtlCol="0">
            <a:spAutoFit/>
          </a:bodyPr>
          <a:lstStyle/>
          <a:p>
            <a:pPr algn="ctr"/>
            <a:r>
              <a:rPr lang="en-US" sz="2000" b="1" dirty="0">
                <a:latin typeface="Goudy Old Style" panose="02020502050305020303" pitchFamily="18" charset="0"/>
              </a:rPr>
              <a:t>He was a successful caricaturist in his native Le Havre, but after studying </a:t>
            </a:r>
            <a:r>
              <a:rPr lang="en-US" sz="2000" b="1" dirty="0" err="1">
                <a:latin typeface="Goudy Old Style" panose="02020502050305020303" pitchFamily="18" charset="0"/>
              </a:rPr>
              <a:t>plein</a:t>
            </a:r>
            <a:r>
              <a:rPr lang="en-US" sz="2000" b="1" dirty="0">
                <a:latin typeface="Goudy Old Style" panose="02020502050305020303" pitchFamily="18" charset="0"/>
              </a:rPr>
              <a:t>-air landscape painting, he moved to Paris in 1859. He soon met future Impressionists Camille Pissarro and Pierre-Auguste Renoir. Renoir and Monet began painting outdoors together in the late 1860s, laying the foundations of Impressionism. In 1874, with Pissarro and Edgar Degas, Monet helped organize the Société Anonyme des Artistes, </a:t>
            </a:r>
            <a:r>
              <a:rPr lang="en-US" sz="2000" b="1" dirty="0" err="1">
                <a:latin typeface="Goudy Old Style" panose="02020502050305020303" pitchFamily="18" charset="0"/>
              </a:rPr>
              <a:t>Peintres</a:t>
            </a:r>
            <a:r>
              <a:rPr lang="en-US" sz="2000" b="1" dirty="0">
                <a:latin typeface="Goudy Old Style" panose="02020502050305020303" pitchFamily="18" charset="0"/>
              </a:rPr>
              <a:t>, </a:t>
            </a:r>
            <a:r>
              <a:rPr lang="en-US" sz="2000" b="1" dirty="0" err="1">
                <a:latin typeface="Goudy Old Style" panose="02020502050305020303" pitchFamily="18" charset="0"/>
              </a:rPr>
              <a:t>Sculpteurs</a:t>
            </a:r>
            <a:r>
              <a:rPr lang="en-US" sz="2000" b="1" dirty="0">
                <a:latin typeface="Goudy Old Style" panose="02020502050305020303" pitchFamily="18" charset="0"/>
              </a:rPr>
              <a:t>, </a:t>
            </a:r>
            <a:r>
              <a:rPr lang="en-US" sz="2000" b="1" dirty="0" err="1">
                <a:latin typeface="Goudy Old Style" panose="02020502050305020303" pitchFamily="18" charset="0"/>
              </a:rPr>
              <a:t>Graveurs</a:t>
            </a:r>
            <a:r>
              <a:rPr lang="en-US" sz="2000" b="1" dirty="0">
                <a:latin typeface="Goudy Old Style" panose="02020502050305020303" pitchFamily="18" charset="0"/>
              </a:rPr>
              <a:t>, etc., the formal name of the Impressionists' group. During the 1870s Monet developed his </a:t>
            </a:r>
            <a:r>
              <a:rPr lang="en-US" sz="2000" b="1" dirty="0" err="1">
                <a:latin typeface="Goudy Old Style" panose="02020502050305020303" pitchFamily="18" charset="0"/>
              </a:rPr>
              <a:t>charateristic</a:t>
            </a:r>
            <a:r>
              <a:rPr lang="en-US" sz="2000" b="1" dirty="0">
                <a:latin typeface="Goudy Old Style" panose="02020502050305020303" pitchFamily="18" charset="0"/>
              </a:rPr>
              <a:t> technique for rendering atmospheric outdoor light, using broken, rhythmic brushwork. Throughout his career, he remained loyal to the Impressionists' early goal of capturing the transitory effects of nature through direct observation. In 1890 he began creating paintings in series, depicting the same subject under various conditions and at different times of the day. His late pictures, made when he was half-blind, are shimmering pools of color almost totally devoid of form.</a:t>
            </a:r>
          </a:p>
        </p:txBody>
      </p:sp>
      <p:sp>
        <p:nvSpPr>
          <p:cNvPr id="10" name="TextBox 9">
            <a:extLst>
              <a:ext uri="{FF2B5EF4-FFF2-40B4-BE49-F238E27FC236}">
                <a16:creationId xmlns:a16="http://schemas.microsoft.com/office/drawing/2014/main" id="{CDDBF73D-ECA8-4A45-B078-927FB9A4FAA8}"/>
              </a:ext>
            </a:extLst>
          </p:cNvPr>
          <p:cNvSpPr txBox="1"/>
          <p:nvPr/>
        </p:nvSpPr>
        <p:spPr>
          <a:xfrm>
            <a:off x="8267020" y="1321356"/>
            <a:ext cx="2306471" cy="584775"/>
          </a:xfrm>
          <a:prstGeom prst="rect">
            <a:avLst/>
          </a:prstGeom>
          <a:noFill/>
        </p:spPr>
        <p:txBody>
          <a:bodyPr wrap="square" rtlCol="0">
            <a:spAutoFit/>
          </a:bodyPr>
          <a:lstStyle/>
          <a:p>
            <a:pPr algn="ctr"/>
            <a:r>
              <a:rPr lang="en-US" sz="3200" dirty="0">
                <a:latin typeface="Goudy Old Style" panose="02020502050305020303" pitchFamily="18" charset="0"/>
              </a:rPr>
              <a:t>Paintings</a:t>
            </a:r>
          </a:p>
        </p:txBody>
      </p:sp>
    </p:spTree>
    <p:extLst>
      <p:ext uri="{BB962C8B-B14F-4D97-AF65-F5344CB8AC3E}">
        <p14:creationId xmlns:p14="http://schemas.microsoft.com/office/powerpoint/2010/main" val="1554561874"/>
      </p:ext>
    </p:extLst>
  </p:cSld>
  <p:clrMapOvr>
    <a:masterClrMapping/>
  </p:clrMapOvr>
  <mc:AlternateContent xmlns:mc="http://schemas.openxmlformats.org/markup-compatibility/2006" xmlns:p14="http://schemas.microsoft.com/office/powerpoint/2010/main">
    <mc:Choice Requires="p14">
      <p:transition spd="slow" p14:dur="2500" advClick="0">
        <p14:glitter pattern="hexago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1000"/>
                                        <p:tgtEl>
                                          <p:spTgt spid="3"/>
                                        </p:tgtEl>
                                      </p:cBhvr>
                                    </p:animEffect>
                                  </p:childTnLst>
                                </p:cTn>
                              </p:par>
                            </p:childTnLst>
                          </p:cTn>
                        </p:par>
                        <p:par>
                          <p:cTn id="14" fill="hold">
                            <p:stCondLst>
                              <p:cond delay="2000"/>
                            </p:stCondLst>
                            <p:childTnLst>
                              <p:par>
                                <p:cTn id="15" presetID="6"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1000"/>
                                        <p:tgtEl>
                                          <p:spTgt spid="8"/>
                                        </p:tgtEl>
                                      </p:cBhvr>
                                    </p:animEffect>
                                  </p:childTnLst>
                                </p:cTn>
                              </p:par>
                            </p:childTnLst>
                          </p:cTn>
                        </p:par>
                        <p:par>
                          <p:cTn id="18" fill="hold">
                            <p:stCondLst>
                              <p:cond delay="3000"/>
                            </p:stCondLst>
                            <p:childTnLst>
                              <p:par>
                                <p:cTn id="19" presetID="6"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B4AF895-FEFB-41FE-8DF4-50C52C76B78E}"/>
              </a:ext>
            </a:extLst>
          </p:cNvPr>
          <p:cNvSpPr txBox="1"/>
          <p:nvPr/>
        </p:nvSpPr>
        <p:spPr>
          <a:xfrm>
            <a:off x="0" y="1440089"/>
            <a:ext cx="7069540" cy="400110"/>
          </a:xfrm>
          <a:prstGeom prst="rect">
            <a:avLst/>
          </a:prstGeom>
          <a:noFill/>
        </p:spPr>
        <p:txBody>
          <a:bodyPr wrap="square" rtlCol="0">
            <a:spAutoFit/>
          </a:bodyPr>
          <a:lstStyle/>
          <a:p>
            <a:r>
              <a:rPr lang="en-US" sz="2000" dirty="0">
                <a:latin typeface="Goudy Old Style" panose="02020502050305020303" pitchFamily="18" charset="0"/>
              </a:rPr>
              <a:t> </a:t>
            </a:r>
          </a:p>
        </p:txBody>
      </p:sp>
      <p:sp>
        <p:nvSpPr>
          <p:cNvPr id="14" name="Title 1">
            <a:extLst>
              <a:ext uri="{FF2B5EF4-FFF2-40B4-BE49-F238E27FC236}">
                <a16:creationId xmlns:a16="http://schemas.microsoft.com/office/drawing/2014/main" id="{40333400-109A-45BE-91AC-DFC1378DF22B}"/>
              </a:ext>
            </a:extLst>
          </p:cNvPr>
          <p:cNvSpPr txBox="1">
            <a:spLocks/>
          </p:cNvSpPr>
          <p:nvPr/>
        </p:nvSpPr>
        <p:spPr>
          <a:xfrm>
            <a:off x="838200" y="4011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Lucida Handwriting" panose="03010101010101010101" pitchFamily="66" charset="0"/>
              </a:rPr>
              <a:t>Vincent Van Gogh</a:t>
            </a:r>
          </a:p>
        </p:txBody>
      </p:sp>
      <p:sp>
        <p:nvSpPr>
          <p:cNvPr id="15" name="TextBox 14">
            <a:extLst>
              <a:ext uri="{FF2B5EF4-FFF2-40B4-BE49-F238E27FC236}">
                <a16:creationId xmlns:a16="http://schemas.microsoft.com/office/drawing/2014/main" id="{EFDB466C-4D88-42EE-9A75-5EEE0E17494C}"/>
              </a:ext>
            </a:extLst>
          </p:cNvPr>
          <p:cNvSpPr txBox="1"/>
          <p:nvPr/>
        </p:nvSpPr>
        <p:spPr>
          <a:xfrm>
            <a:off x="8267020" y="1321356"/>
            <a:ext cx="2306471" cy="584775"/>
          </a:xfrm>
          <a:prstGeom prst="rect">
            <a:avLst/>
          </a:prstGeom>
          <a:noFill/>
        </p:spPr>
        <p:txBody>
          <a:bodyPr wrap="square" rtlCol="0">
            <a:spAutoFit/>
          </a:bodyPr>
          <a:lstStyle/>
          <a:p>
            <a:pPr algn="ctr"/>
            <a:r>
              <a:rPr lang="en-US" sz="3200" dirty="0">
                <a:latin typeface="Goudy Old Style" panose="02020502050305020303" pitchFamily="18" charset="0"/>
              </a:rPr>
              <a:t>Paintings</a:t>
            </a:r>
          </a:p>
        </p:txBody>
      </p:sp>
      <p:sp>
        <p:nvSpPr>
          <p:cNvPr id="16" name="Oval 15">
            <a:hlinkClick r:id="rId2" action="ppaction://hlinksldjump">
              <a:snd r:embed="rId3" name="click.wav"/>
            </a:hlinkClick>
            <a:extLst>
              <a:ext uri="{FF2B5EF4-FFF2-40B4-BE49-F238E27FC236}">
                <a16:creationId xmlns:a16="http://schemas.microsoft.com/office/drawing/2014/main" id="{73AF361C-FB48-4139-BD82-75CD31E9D0FD}"/>
              </a:ext>
            </a:extLst>
          </p:cNvPr>
          <p:cNvSpPr/>
          <p:nvPr/>
        </p:nvSpPr>
        <p:spPr>
          <a:xfrm>
            <a:off x="6948984" y="2183093"/>
            <a:ext cx="4942542" cy="854635"/>
          </a:xfrm>
          <a:prstGeom prst="ellipse">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Goudy Old Style" panose="02020502050305020303" pitchFamily="18" charset="0"/>
              </a:rPr>
              <a:t>The Starry Night </a:t>
            </a:r>
          </a:p>
        </p:txBody>
      </p:sp>
      <p:sp>
        <p:nvSpPr>
          <p:cNvPr id="17" name="Oval 16">
            <a:hlinkClick r:id="rId4" action="ppaction://hlinksldjump" highlightClick="1"/>
            <a:extLst>
              <a:ext uri="{FF2B5EF4-FFF2-40B4-BE49-F238E27FC236}">
                <a16:creationId xmlns:a16="http://schemas.microsoft.com/office/drawing/2014/main" id="{96C4DF91-AAF0-4B25-89A5-29EDDB716A1E}"/>
              </a:ext>
            </a:extLst>
          </p:cNvPr>
          <p:cNvSpPr/>
          <p:nvPr/>
        </p:nvSpPr>
        <p:spPr>
          <a:xfrm>
            <a:off x="6948984" y="3600396"/>
            <a:ext cx="4942542" cy="854635"/>
          </a:xfrm>
          <a:prstGeom prst="ellipse">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Goudy Old Style" panose="02020502050305020303" pitchFamily="18" charset="0"/>
              </a:rPr>
              <a:t>The Olive Trees </a:t>
            </a:r>
            <a:endParaRPr lang="en-US" sz="2400" dirty="0"/>
          </a:p>
        </p:txBody>
      </p:sp>
      <p:sp>
        <p:nvSpPr>
          <p:cNvPr id="18" name="Oval 17">
            <a:hlinkClick r:id="rId5" action="ppaction://hlinksldjump" highlightClick="1"/>
            <a:extLst>
              <a:ext uri="{FF2B5EF4-FFF2-40B4-BE49-F238E27FC236}">
                <a16:creationId xmlns:a16="http://schemas.microsoft.com/office/drawing/2014/main" id="{FC70B417-DD2B-4ACD-A3AE-B638ACD5F904}"/>
              </a:ext>
            </a:extLst>
          </p:cNvPr>
          <p:cNvSpPr/>
          <p:nvPr/>
        </p:nvSpPr>
        <p:spPr>
          <a:xfrm>
            <a:off x="6948984" y="4990593"/>
            <a:ext cx="4942542" cy="854635"/>
          </a:xfrm>
          <a:prstGeom prst="ellipse">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Goudy Old Style" panose="02020502050305020303" pitchFamily="18" charset="0"/>
              </a:rPr>
              <a:t>Portrait of Joseph </a:t>
            </a:r>
            <a:r>
              <a:rPr lang="en-US" sz="2400" i="1" dirty="0" err="1">
                <a:latin typeface="Goudy Old Style" panose="02020502050305020303" pitchFamily="18" charset="0"/>
              </a:rPr>
              <a:t>Roulin</a:t>
            </a:r>
            <a:endParaRPr lang="en-US" sz="2400" i="1" dirty="0">
              <a:latin typeface="Goudy Old Style" panose="02020502050305020303" pitchFamily="18" charset="0"/>
            </a:endParaRPr>
          </a:p>
        </p:txBody>
      </p:sp>
      <p:sp>
        <p:nvSpPr>
          <p:cNvPr id="20" name="TextBox 19">
            <a:extLst>
              <a:ext uri="{FF2B5EF4-FFF2-40B4-BE49-F238E27FC236}">
                <a16:creationId xmlns:a16="http://schemas.microsoft.com/office/drawing/2014/main" id="{0CDC3AE9-96FE-404B-9AB6-56B7A0584A29}"/>
              </a:ext>
            </a:extLst>
          </p:cNvPr>
          <p:cNvSpPr txBox="1"/>
          <p:nvPr/>
        </p:nvSpPr>
        <p:spPr>
          <a:xfrm>
            <a:off x="0" y="1342078"/>
            <a:ext cx="7069540" cy="5170646"/>
          </a:xfrm>
          <a:prstGeom prst="rect">
            <a:avLst/>
          </a:prstGeom>
          <a:noFill/>
        </p:spPr>
        <p:txBody>
          <a:bodyPr wrap="square" rtlCol="0">
            <a:spAutoFit/>
          </a:bodyPr>
          <a:lstStyle/>
          <a:p>
            <a:pPr algn="ctr"/>
            <a:r>
              <a:rPr lang="en-US" sz="2200" b="1" dirty="0">
                <a:latin typeface="Goudy Old Style" panose="02020502050305020303" pitchFamily="18" charset="0"/>
              </a:rPr>
              <a:t>Except for some brief periods of formal instruction, van Gogh was self-taught; he collected prints and reproductions to study and copy, especially those of Millet. His life and work are legendary in the history of art, making him the quintessential misunderstood, tormented, even insane artist, who sold only one work in his lifetime but whose paintings achieved record auction sales prices after his death. Van Gogh was active as an artist for only ten years, during which time he produced around 1000 watercolors, drawings and sketches and nearly 1250 paintings. His styles included an early dark, Realist style and a later colorful, intense, expressionistic style. Almost more than on his oeuvre, his fame has been based on the extensive, diary-like correspondence he maintained, in particular with his brother, Theo. </a:t>
            </a:r>
          </a:p>
        </p:txBody>
      </p:sp>
    </p:spTree>
    <p:extLst>
      <p:ext uri="{BB962C8B-B14F-4D97-AF65-F5344CB8AC3E}">
        <p14:creationId xmlns:p14="http://schemas.microsoft.com/office/powerpoint/2010/main" val="3579619439"/>
      </p:ext>
    </p:extLst>
  </p:cSld>
  <p:clrMapOvr>
    <a:masterClrMapping/>
  </p:clrMapOvr>
  <mc:AlternateContent xmlns:mc="http://schemas.openxmlformats.org/markup-compatibility/2006" xmlns:p14="http://schemas.microsoft.com/office/powerpoint/2010/main">
    <mc:Choice Requires="p14">
      <p:transition spd="slow" p14:dur="2500" advClick="0">
        <p14:glitter pattern="hexago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1000"/>
                                        <p:tgtEl>
                                          <p:spTgt spid="16"/>
                                        </p:tgtEl>
                                      </p:cBhvr>
                                    </p:animEffect>
                                  </p:childTnLst>
                                </p:cTn>
                              </p:par>
                            </p:childTnLst>
                          </p:cTn>
                        </p:par>
                        <p:par>
                          <p:cTn id="14" fill="hold">
                            <p:stCondLst>
                              <p:cond delay="2000"/>
                            </p:stCondLst>
                            <p:childTnLst>
                              <p:par>
                                <p:cTn id="15" presetID="6" presetClass="entr" presetSubtype="16"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ircle(in)">
                                      <p:cBhvr>
                                        <p:cTn id="17" dur="1000"/>
                                        <p:tgtEl>
                                          <p:spTgt spid="17"/>
                                        </p:tgtEl>
                                      </p:cBhvr>
                                    </p:animEffect>
                                  </p:childTnLst>
                                </p:cTn>
                              </p:par>
                            </p:childTnLst>
                          </p:cTn>
                        </p:par>
                        <p:par>
                          <p:cTn id="18" fill="hold">
                            <p:stCondLst>
                              <p:cond delay="3000"/>
                            </p:stCondLst>
                            <p:childTnLst>
                              <p:par>
                                <p:cTn id="19" presetID="6" presetClass="entr" presetSubtype="16"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circle(in)">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DC5C-47FA-4F83-9A89-EBFF614FA694}"/>
              </a:ext>
            </a:extLst>
          </p:cNvPr>
          <p:cNvSpPr>
            <a:spLocks noGrp="1"/>
          </p:cNvSpPr>
          <p:nvPr>
            <p:ph type="title"/>
          </p:nvPr>
        </p:nvSpPr>
        <p:spPr/>
        <p:txBody>
          <a:bodyPr/>
          <a:lstStyle/>
          <a:p>
            <a:pPr algn="ctr"/>
            <a:r>
              <a:rPr lang="en-US" dirty="0">
                <a:latin typeface="Lucida Handwriting" panose="03010101010101010101" pitchFamily="66" charset="0"/>
              </a:rPr>
              <a:t>Salvador Dali</a:t>
            </a:r>
            <a:endParaRPr lang="en-US" dirty="0"/>
          </a:p>
        </p:txBody>
      </p:sp>
      <p:sp>
        <p:nvSpPr>
          <p:cNvPr id="6" name="TextBox 5">
            <a:extLst>
              <a:ext uri="{FF2B5EF4-FFF2-40B4-BE49-F238E27FC236}">
                <a16:creationId xmlns:a16="http://schemas.microsoft.com/office/drawing/2014/main" id="{BB353BF7-0B83-4079-A34D-82A5D8C6CD72}"/>
              </a:ext>
            </a:extLst>
          </p:cNvPr>
          <p:cNvSpPr txBox="1"/>
          <p:nvPr/>
        </p:nvSpPr>
        <p:spPr>
          <a:xfrm>
            <a:off x="81886" y="1423964"/>
            <a:ext cx="6748818" cy="5016758"/>
          </a:xfrm>
          <a:prstGeom prst="rect">
            <a:avLst/>
          </a:prstGeom>
          <a:noFill/>
        </p:spPr>
        <p:txBody>
          <a:bodyPr wrap="square" rtlCol="0">
            <a:spAutoFit/>
          </a:bodyPr>
          <a:lstStyle/>
          <a:p>
            <a:pPr algn="ctr"/>
            <a:r>
              <a:rPr lang="en-US" sz="2000" b="1" dirty="0">
                <a:latin typeface="Goudy Old Style" panose="02020502050305020303" pitchFamily="18" charset="0"/>
              </a:rPr>
              <a:t>Dalí’s chief theoretical contribution to Surrealism was his elaboration, in the early 1930s, of the “paranoiac-critical method”—a process, he wrote, to “systematize confusion and thereby contribute to a total discrediting of the world of reality.” 1 The method described a deliberately disoriented state of mind that would allow an individual to connect unrelated things, forging fresh avenues of thought and creation. Around the same time, he also published several essays naming and defining the so-called “Surrealist object”: an object “functioning symbolically,” 2 usually constructed from found items or readymade materials, and redolent with psychological power. His Retrospective Bust of a Woman was one such object. Beneath its seemingly haphazardly embellished portrait bust of a woman pulsed a rich network of associations, from references to consumption (corn cobs and a baguette) to putrefaction (an ant swarm, a recurrent motif in Dalí’s work).</a:t>
            </a:r>
          </a:p>
        </p:txBody>
      </p:sp>
      <p:sp>
        <p:nvSpPr>
          <p:cNvPr id="7" name="Oval 6">
            <a:hlinkClick r:id="rId2" action="ppaction://hlinksldjump">
              <a:snd r:embed="rId3" name="click.wav"/>
            </a:hlinkClick>
            <a:extLst>
              <a:ext uri="{FF2B5EF4-FFF2-40B4-BE49-F238E27FC236}">
                <a16:creationId xmlns:a16="http://schemas.microsoft.com/office/drawing/2014/main" id="{ABB6EE9B-3ABB-4A1B-8084-D77730806DE1}"/>
              </a:ext>
            </a:extLst>
          </p:cNvPr>
          <p:cNvSpPr/>
          <p:nvPr/>
        </p:nvSpPr>
        <p:spPr>
          <a:xfrm>
            <a:off x="6948984" y="2183093"/>
            <a:ext cx="4942542" cy="854635"/>
          </a:xfrm>
          <a:prstGeom prst="ellipse">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Goudy Old Style" panose="02020502050305020303" pitchFamily="18" charset="0"/>
              </a:rPr>
              <a:t>Illuminated Pleasures </a:t>
            </a:r>
          </a:p>
        </p:txBody>
      </p:sp>
      <p:sp>
        <p:nvSpPr>
          <p:cNvPr id="9" name="TextBox 8">
            <a:extLst>
              <a:ext uri="{FF2B5EF4-FFF2-40B4-BE49-F238E27FC236}">
                <a16:creationId xmlns:a16="http://schemas.microsoft.com/office/drawing/2014/main" id="{1BF9FEE9-B1FF-49A6-B7D1-57270E6573D3}"/>
              </a:ext>
            </a:extLst>
          </p:cNvPr>
          <p:cNvSpPr txBox="1"/>
          <p:nvPr/>
        </p:nvSpPr>
        <p:spPr>
          <a:xfrm>
            <a:off x="8267020" y="1321356"/>
            <a:ext cx="2306471" cy="584775"/>
          </a:xfrm>
          <a:prstGeom prst="rect">
            <a:avLst/>
          </a:prstGeom>
          <a:noFill/>
        </p:spPr>
        <p:txBody>
          <a:bodyPr wrap="square" rtlCol="0">
            <a:spAutoFit/>
          </a:bodyPr>
          <a:lstStyle/>
          <a:p>
            <a:pPr algn="ctr"/>
            <a:r>
              <a:rPr lang="en-US" sz="3200" dirty="0">
                <a:latin typeface="Goudy Old Style" panose="02020502050305020303" pitchFamily="18" charset="0"/>
              </a:rPr>
              <a:t>Paintings</a:t>
            </a:r>
          </a:p>
        </p:txBody>
      </p:sp>
      <p:sp>
        <p:nvSpPr>
          <p:cNvPr id="10" name="Oval 9">
            <a:hlinkClick r:id="rId4" action="ppaction://hlinksldjump">
              <a:snd r:embed="rId3" name="click.wav"/>
            </a:hlinkClick>
            <a:extLst>
              <a:ext uri="{FF2B5EF4-FFF2-40B4-BE49-F238E27FC236}">
                <a16:creationId xmlns:a16="http://schemas.microsoft.com/office/drawing/2014/main" id="{AE04691D-94A2-4C8C-BDB5-0E4F31D09442}"/>
              </a:ext>
            </a:extLst>
          </p:cNvPr>
          <p:cNvSpPr/>
          <p:nvPr/>
        </p:nvSpPr>
        <p:spPr>
          <a:xfrm>
            <a:off x="6948984" y="3600396"/>
            <a:ext cx="4942542" cy="854635"/>
          </a:xfrm>
          <a:prstGeom prst="ellipse">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Goudy Old Style" panose="02020502050305020303" pitchFamily="18" charset="0"/>
              </a:rPr>
              <a:t>The Persistence of Memory</a:t>
            </a:r>
            <a:endParaRPr lang="en-US" sz="2400" dirty="0"/>
          </a:p>
        </p:txBody>
      </p:sp>
      <p:sp>
        <p:nvSpPr>
          <p:cNvPr id="11" name="Oval 10">
            <a:hlinkClick r:id="rId5" action="ppaction://hlinksldjump">
              <a:snd r:embed="rId3" name="click.wav"/>
            </a:hlinkClick>
            <a:extLst>
              <a:ext uri="{FF2B5EF4-FFF2-40B4-BE49-F238E27FC236}">
                <a16:creationId xmlns:a16="http://schemas.microsoft.com/office/drawing/2014/main" id="{33AA49C6-BBD0-445C-A7AC-2A403849D80E}"/>
              </a:ext>
            </a:extLst>
          </p:cNvPr>
          <p:cNvSpPr/>
          <p:nvPr/>
        </p:nvSpPr>
        <p:spPr>
          <a:xfrm>
            <a:off x="6948984" y="4990593"/>
            <a:ext cx="4942542" cy="854635"/>
          </a:xfrm>
          <a:prstGeom prst="ellipse">
            <a:avLst/>
          </a:prstGeom>
          <a:solidFill>
            <a:srgbClr val="00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latin typeface="Goudy Old Style" panose="02020502050305020303" pitchFamily="18" charset="0"/>
              </a:rPr>
              <a:t>Frontispiece for Second Surrealist Manifesto</a:t>
            </a:r>
          </a:p>
        </p:txBody>
      </p:sp>
    </p:spTree>
    <p:extLst>
      <p:ext uri="{BB962C8B-B14F-4D97-AF65-F5344CB8AC3E}">
        <p14:creationId xmlns:p14="http://schemas.microsoft.com/office/powerpoint/2010/main" val="634745104"/>
      </p:ext>
    </p:extLst>
  </p:cSld>
  <p:clrMapOvr>
    <a:masterClrMapping/>
  </p:clrMapOvr>
  <mc:AlternateContent xmlns:mc="http://schemas.openxmlformats.org/markup-compatibility/2006" xmlns:p14="http://schemas.microsoft.com/office/powerpoint/2010/main">
    <mc:Choice Requires="p14">
      <p:transition spd="slow" p14:dur="2500" advClick="0">
        <p14:glitter pattern="hexagon"/>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1000"/>
                                        <p:tgtEl>
                                          <p:spTgt spid="7"/>
                                        </p:tgtEl>
                                      </p:cBhvr>
                                    </p:animEffect>
                                  </p:childTnLst>
                                </p:cTn>
                              </p:par>
                            </p:childTnLst>
                          </p:cTn>
                        </p:par>
                        <p:par>
                          <p:cTn id="14" fill="hold">
                            <p:stCondLst>
                              <p:cond delay="2000"/>
                            </p:stCondLst>
                            <p:childTnLst>
                              <p:par>
                                <p:cTn id="15" presetID="6" presetClass="entr" presetSubtype="1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1000"/>
                                        <p:tgtEl>
                                          <p:spTgt spid="10"/>
                                        </p:tgtEl>
                                      </p:cBhvr>
                                    </p:animEffect>
                                  </p:childTnLst>
                                </p:cTn>
                              </p:par>
                            </p:childTnLst>
                          </p:cTn>
                        </p:par>
                        <p:par>
                          <p:cTn id="18" fill="hold">
                            <p:stCondLst>
                              <p:cond delay="3000"/>
                            </p:stCondLst>
                            <p:childTnLst>
                              <p:par>
                                <p:cTn id="19" presetID="6"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ircle(in)">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55B8-8360-421B-86B8-A558B034945D}"/>
              </a:ext>
            </a:extLst>
          </p:cNvPr>
          <p:cNvSpPr>
            <a:spLocks noGrp="1"/>
          </p:cNvSpPr>
          <p:nvPr>
            <p:ph type="title"/>
          </p:nvPr>
        </p:nvSpPr>
        <p:spPr/>
        <p:txBody>
          <a:bodyPr/>
          <a:lstStyle/>
          <a:p>
            <a:pPr algn="ctr"/>
            <a:r>
              <a:rPr lang="en-US" i="1" dirty="0">
                <a:latin typeface="Goudy Old Style" panose="02020502050305020303" pitchFamily="18" charset="0"/>
              </a:rPr>
              <a:t>Water </a:t>
            </a:r>
            <a:r>
              <a:rPr lang="en-US" i="1" dirty="0" err="1">
                <a:latin typeface="Goudy Old Style" panose="02020502050305020303" pitchFamily="18" charset="0"/>
              </a:rPr>
              <a:t>Lillies</a:t>
            </a:r>
            <a:r>
              <a:rPr lang="en-US" i="1" dirty="0">
                <a:latin typeface="Goudy Old Style" panose="02020502050305020303" pitchFamily="18" charset="0"/>
              </a:rPr>
              <a:t> </a:t>
            </a:r>
            <a:r>
              <a:rPr lang="en-US" dirty="0">
                <a:latin typeface="Goudy Old Style" panose="02020502050305020303" pitchFamily="18" charset="0"/>
              </a:rPr>
              <a:t>(1914-26)</a:t>
            </a:r>
          </a:p>
        </p:txBody>
      </p:sp>
      <p:pic>
        <p:nvPicPr>
          <p:cNvPr id="6" name="Picture 1" descr="Claude Monet. Water Lilies. 1914-26">
            <a:extLst>
              <a:ext uri="{FF2B5EF4-FFF2-40B4-BE49-F238E27FC236}">
                <a16:creationId xmlns:a16="http://schemas.microsoft.com/office/drawing/2014/main" id="{93C7F43B-51CC-42B9-B42E-12C4D0B4A2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4226" y="2501804"/>
            <a:ext cx="10763548" cy="1668350"/>
          </a:xfrm>
          <a:prstGeom prst="rect">
            <a:avLst/>
          </a:prstGeom>
          <a:noFill/>
          <a:extLst>
            <a:ext uri="{909E8E84-426E-40DD-AFC4-6F175D3DCCD1}">
              <a14:hiddenFill xmlns:a14="http://schemas.microsoft.com/office/drawing/2010/main">
                <a:solidFill>
                  <a:srgbClr val="FFFFFF"/>
                </a:solidFill>
              </a14:hiddenFill>
            </a:ext>
          </a:extLst>
        </p:spPr>
      </p:pic>
      <p:sp>
        <p:nvSpPr>
          <p:cNvPr id="9" name="Flowchart: Terminator 8">
            <a:hlinkClick r:id="rId3" action="ppaction://hlinksldjump">
              <a:snd r:embed="rId4" name="click.wav"/>
            </a:hlinkClick>
            <a:extLst>
              <a:ext uri="{FF2B5EF4-FFF2-40B4-BE49-F238E27FC236}">
                <a16:creationId xmlns:a16="http://schemas.microsoft.com/office/drawing/2014/main" id="{E5ACE891-ACA4-4517-A349-0E83DCEBBE3E}"/>
              </a:ext>
            </a:extLst>
          </p:cNvPr>
          <p:cNvSpPr/>
          <p:nvPr/>
        </p:nvSpPr>
        <p:spPr>
          <a:xfrm>
            <a:off x="4912057" y="5438633"/>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sp>
        <p:nvSpPr>
          <p:cNvPr id="11" name="Arrow: Left 10">
            <a:hlinkClick r:id="rId5" action="ppaction://hlinksldjump">
              <a:snd r:embed="rId4" name="click.wav"/>
            </a:hlinkClick>
            <a:extLst>
              <a:ext uri="{FF2B5EF4-FFF2-40B4-BE49-F238E27FC236}">
                <a16:creationId xmlns:a16="http://schemas.microsoft.com/office/drawing/2014/main" id="{5659D1AE-85BB-4E48-8ADF-7E72B0A18BF8}"/>
              </a:ext>
            </a:extLst>
          </p:cNvPr>
          <p:cNvSpPr/>
          <p:nvPr/>
        </p:nvSpPr>
        <p:spPr>
          <a:xfrm>
            <a:off x="0" y="0"/>
            <a:ext cx="185439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Claude Monet</a:t>
            </a:r>
          </a:p>
        </p:txBody>
      </p:sp>
    </p:spTree>
    <p:extLst>
      <p:ext uri="{BB962C8B-B14F-4D97-AF65-F5344CB8AC3E}">
        <p14:creationId xmlns:p14="http://schemas.microsoft.com/office/powerpoint/2010/main" val="2330690132"/>
      </p:ext>
    </p:extLst>
  </p:cSld>
  <p:clrMapOvr>
    <a:masterClrMapping/>
  </p:clrMapOvr>
  <mc:AlternateContent xmlns:mc="http://schemas.openxmlformats.org/markup-compatibility/2006" xmlns:p14="http://schemas.microsoft.com/office/powerpoint/2010/main">
    <mc:Choice Requires="p14">
      <p:transition spd="slow" p14:dur="1500" advClick="0">
        <p14:ripple dir="rd"/>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86FF-F1FA-4F41-97AF-B501CDB0A749}"/>
              </a:ext>
            </a:extLst>
          </p:cNvPr>
          <p:cNvSpPr>
            <a:spLocks noGrp="1"/>
          </p:cNvSpPr>
          <p:nvPr>
            <p:ph type="title"/>
          </p:nvPr>
        </p:nvSpPr>
        <p:spPr/>
        <p:txBody>
          <a:bodyPr>
            <a:normAutofit fontScale="90000"/>
          </a:bodyPr>
          <a:lstStyle/>
          <a:p>
            <a:r>
              <a:rPr lang="en-US" sz="4900" i="1" dirty="0">
                <a:latin typeface="Goudy Old Style" panose="02020502050305020303" pitchFamily="18" charset="0"/>
              </a:rPr>
              <a:t>Agapanthus</a:t>
            </a:r>
            <a:r>
              <a:rPr lang="en-US" sz="4900" dirty="0">
                <a:latin typeface="Goudy Old Style" panose="02020502050305020303" pitchFamily="18" charset="0"/>
              </a:rPr>
              <a:t> </a:t>
            </a:r>
            <a:r>
              <a:rPr lang="en-US" sz="4900" i="1" dirty="0">
                <a:latin typeface="Goudy Old Style" panose="02020502050305020303" pitchFamily="18" charset="0"/>
              </a:rPr>
              <a:t>(</a:t>
            </a:r>
            <a:r>
              <a:rPr lang="en-US" sz="4900" dirty="0">
                <a:latin typeface="Goudy Old Style" panose="02020502050305020303" pitchFamily="18" charset="0"/>
              </a:rPr>
              <a:t>1914-26)</a:t>
            </a:r>
            <a:br>
              <a:rPr lang="en-US" b="1" dirty="0"/>
            </a:br>
            <a:endParaRPr lang="en-US" dirty="0"/>
          </a:p>
        </p:txBody>
      </p:sp>
      <p:sp>
        <p:nvSpPr>
          <p:cNvPr id="4" name="Flowchart: Terminator 3">
            <a:hlinkClick r:id="rId2" action="ppaction://hlinksldjump">
              <a:snd r:embed="rId3" name="click.wav"/>
            </a:hlinkClick>
            <a:extLst>
              <a:ext uri="{FF2B5EF4-FFF2-40B4-BE49-F238E27FC236}">
                <a16:creationId xmlns:a16="http://schemas.microsoft.com/office/drawing/2014/main" id="{EA5BC92A-F2AA-4A7A-8800-DB49FB7CB67B}"/>
              </a:ext>
            </a:extLst>
          </p:cNvPr>
          <p:cNvSpPr/>
          <p:nvPr/>
        </p:nvSpPr>
        <p:spPr>
          <a:xfrm>
            <a:off x="4912057" y="6185800"/>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pic>
        <p:nvPicPr>
          <p:cNvPr id="9217" name="Picture 1" descr="Claude Monet. Agapanthus. 1914-26">
            <a:extLst>
              <a:ext uri="{FF2B5EF4-FFF2-40B4-BE49-F238E27FC236}">
                <a16:creationId xmlns:a16="http://schemas.microsoft.com/office/drawing/2014/main" id="{CE9049A1-BA2D-418B-ABB7-856CA8B5E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855" y="1266291"/>
            <a:ext cx="4250289" cy="4719922"/>
          </a:xfrm>
          <a:prstGeom prst="rect">
            <a:avLst/>
          </a:prstGeom>
          <a:noFill/>
          <a:extLst>
            <a:ext uri="{909E8E84-426E-40DD-AFC4-6F175D3DCCD1}">
              <a14:hiddenFill xmlns:a14="http://schemas.microsoft.com/office/drawing/2010/main">
                <a:solidFill>
                  <a:srgbClr val="FFFFFF"/>
                </a:solidFill>
              </a14:hiddenFill>
            </a:ext>
          </a:extLst>
        </p:spPr>
      </p:pic>
      <p:sp>
        <p:nvSpPr>
          <p:cNvPr id="6" name="Arrow: Left 5">
            <a:hlinkClick r:id="rId5" action="ppaction://hlinksldjump">
              <a:snd r:embed="rId3" name="click.wav"/>
            </a:hlinkClick>
            <a:extLst>
              <a:ext uri="{FF2B5EF4-FFF2-40B4-BE49-F238E27FC236}">
                <a16:creationId xmlns:a16="http://schemas.microsoft.com/office/drawing/2014/main" id="{B24D75DA-9FAE-465A-82B1-01AF9BBCFA24}"/>
              </a:ext>
            </a:extLst>
          </p:cNvPr>
          <p:cNvSpPr/>
          <p:nvPr/>
        </p:nvSpPr>
        <p:spPr>
          <a:xfrm>
            <a:off x="0" y="0"/>
            <a:ext cx="185439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Claude Monet</a:t>
            </a:r>
          </a:p>
        </p:txBody>
      </p:sp>
    </p:spTree>
    <p:extLst>
      <p:ext uri="{BB962C8B-B14F-4D97-AF65-F5344CB8AC3E}">
        <p14:creationId xmlns:p14="http://schemas.microsoft.com/office/powerpoint/2010/main" val="262454276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6D24-6864-4BE0-9A9F-937A133AE519}"/>
              </a:ext>
            </a:extLst>
          </p:cNvPr>
          <p:cNvSpPr>
            <a:spLocks noGrp="1"/>
          </p:cNvSpPr>
          <p:nvPr>
            <p:ph type="title"/>
          </p:nvPr>
        </p:nvSpPr>
        <p:spPr>
          <a:xfrm>
            <a:off x="838200" y="365125"/>
            <a:ext cx="10515600" cy="1325563"/>
          </a:xfrm>
        </p:spPr>
        <p:txBody>
          <a:bodyPr>
            <a:normAutofit fontScale="90000"/>
          </a:bodyPr>
          <a:lstStyle/>
          <a:p>
            <a:br>
              <a:rPr lang="en-US" b="1" dirty="0"/>
            </a:br>
            <a:r>
              <a:rPr lang="en-US" sz="4900" i="1" dirty="0"/>
              <a:t>The Japanese Footbridge</a:t>
            </a:r>
            <a:r>
              <a:rPr lang="en-US" sz="4900" dirty="0"/>
              <a:t> (1920-22)</a:t>
            </a:r>
            <a:br>
              <a:rPr lang="en-US" b="1" dirty="0"/>
            </a:br>
            <a:endParaRPr lang="en-US" dirty="0"/>
          </a:p>
        </p:txBody>
      </p:sp>
      <p:sp>
        <p:nvSpPr>
          <p:cNvPr id="4" name="Flowchart: Terminator 3">
            <a:hlinkClick r:id="rId2" action="ppaction://hlinksldjump" highlightClick="1"/>
            <a:extLst>
              <a:ext uri="{FF2B5EF4-FFF2-40B4-BE49-F238E27FC236}">
                <a16:creationId xmlns:a16="http://schemas.microsoft.com/office/drawing/2014/main" id="{3AE92F21-1B6C-46F0-A522-A30B2BD3B4FF}"/>
              </a:ext>
            </a:extLst>
          </p:cNvPr>
          <p:cNvSpPr/>
          <p:nvPr/>
        </p:nvSpPr>
        <p:spPr>
          <a:xfrm>
            <a:off x="4912057" y="5438633"/>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pic>
        <p:nvPicPr>
          <p:cNvPr id="7" name="Picture 1" descr="Claude Monet. The Japanese Footbridge. c. 1920-22">
            <a:extLst>
              <a:ext uri="{FF2B5EF4-FFF2-40B4-BE49-F238E27FC236}">
                <a16:creationId xmlns:a16="http://schemas.microsoft.com/office/drawing/2014/main" id="{EA25E23C-BEA5-4D90-8567-199D01F5D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3007" y="1525096"/>
            <a:ext cx="5805985" cy="4398033"/>
          </a:xfrm>
          <a:prstGeom prst="rect">
            <a:avLst/>
          </a:prstGeom>
          <a:noFill/>
          <a:extLst>
            <a:ext uri="{909E8E84-426E-40DD-AFC4-6F175D3DCCD1}">
              <a14:hiddenFill xmlns:a14="http://schemas.microsoft.com/office/drawing/2010/main">
                <a:solidFill>
                  <a:srgbClr val="FFFFFF"/>
                </a:solidFill>
              </a14:hiddenFill>
            </a:ext>
          </a:extLst>
        </p:spPr>
      </p:pic>
      <p:sp>
        <p:nvSpPr>
          <p:cNvPr id="9" name="Flowchart: Terminator 8">
            <a:hlinkClick r:id="rId4" action="ppaction://hlinksldjump">
              <a:snd r:embed="rId5" name="click.wav"/>
            </a:hlinkClick>
            <a:extLst>
              <a:ext uri="{FF2B5EF4-FFF2-40B4-BE49-F238E27FC236}">
                <a16:creationId xmlns:a16="http://schemas.microsoft.com/office/drawing/2014/main" id="{D8855809-FD75-4D25-9FA4-164112B0601F}"/>
              </a:ext>
            </a:extLst>
          </p:cNvPr>
          <p:cNvSpPr/>
          <p:nvPr/>
        </p:nvSpPr>
        <p:spPr>
          <a:xfrm>
            <a:off x="4912057" y="6185800"/>
            <a:ext cx="2367886" cy="48449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entury" panose="02040604050505020304" pitchFamily="18" charset="0"/>
              </a:rPr>
              <a:t>About this painting</a:t>
            </a:r>
          </a:p>
        </p:txBody>
      </p:sp>
      <p:sp>
        <p:nvSpPr>
          <p:cNvPr id="8" name="Arrow: Left 7">
            <a:hlinkClick r:id="rId6" action="ppaction://hlinksldjump">
              <a:snd r:embed="rId5" name="click.wav"/>
            </a:hlinkClick>
            <a:extLst>
              <a:ext uri="{FF2B5EF4-FFF2-40B4-BE49-F238E27FC236}">
                <a16:creationId xmlns:a16="http://schemas.microsoft.com/office/drawing/2014/main" id="{8B069EA5-149F-48A2-8F68-F189A1C0A5C5}"/>
              </a:ext>
            </a:extLst>
          </p:cNvPr>
          <p:cNvSpPr/>
          <p:nvPr/>
        </p:nvSpPr>
        <p:spPr>
          <a:xfrm>
            <a:off x="0" y="0"/>
            <a:ext cx="185439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Claude Monet</a:t>
            </a:r>
          </a:p>
        </p:txBody>
      </p:sp>
    </p:spTree>
    <p:extLst>
      <p:ext uri="{BB962C8B-B14F-4D97-AF65-F5344CB8AC3E}">
        <p14:creationId xmlns:p14="http://schemas.microsoft.com/office/powerpoint/2010/main" val="3363123709"/>
      </p:ext>
    </p:extLst>
  </p:cSld>
  <p:clrMapOvr>
    <a:masterClrMapping/>
  </p:clrMapOvr>
  <mc:AlternateContent xmlns:mc="http://schemas.openxmlformats.org/markup-compatibility/2006" xmlns:p14="http://schemas.microsoft.com/office/powerpoint/2010/main">
    <mc:Choice Requires="p14">
      <p:transition spd="slow" p14:dur="1500" advClick="0">
        <p14:ripple dir="lu"/>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DBA0-09E4-4BBA-8641-9975C11DB5FD}"/>
              </a:ext>
            </a:extLst>
          </p:cNvPr>
          <p:cNvSpPr>
            <a:spLocks noGrp="1"/>
          </p:cNvSpPr>
          <p:nvPr>
            <p:ph type="title"/>
          </p:nvPr>
        </p:nvSpPr>
        <p:spPr>
          <a:xfrm>
            <a:off x="838200" y="1347764"/>
            <a:ext cx="10515600" cy="1325563"/>
          </a:xfrm>
        </p:spPr>
        <p:txBody>
          <a:bodyPr>
            <a:normAutofit fontScale="90000"/>
          </a:bodyPr>
          <a:lstStyle/>
          <a:p>
            <a:pPr algn="ctr"/>
            <a:r>
              <a:rPr lang="en-US" dirty="0">
                <a:latin typeface="Goudy Old Style" panose="02020502050305020303" pitchFamily="18" charset="0"/>
              </a:rPr>
              <a:t>Claude Monet </a:t>
            </a:r>
            <a:br>
              <a:rPr lang="en-US" dirty="0">
                <a:latin typeface="Goudy Old Style" panose="02020502050305020303" pitchFamily="18" charset="0"/>
              </a:rPr>
            </a:br>
            <a:r>
              <a:rPr lang="en-US" i="1" dirty="0">
                <a:latin typeface="Goudy Old Style" panose="02020502050305020303" pitchFamily="18" charset="0"/>
              </a:rPr>
              <a:t>Water Lilies</a:t>
            </a:r>
            <a:br>
              <a:rPr lang="en-US" i="1" dirty="0">
                <a:latin typeface="Goudy Old Style" panose="02020502050305020303" pitchFamily="18" charset="0"/>
              </a:rPr>
            </a:br>
            <a:r>
              <a:rPr lang="en-US" dirty="0">
                <a:latin typeface="Goudy Old Style" panose="02020502050305020303" pitchFamily="18" charset="0"/>
              </a:rPr>
              <a:t>1914-26</a:t>
            </a:r>
            <a:br>
              <a:rPr lang="en-US" b="1" dirty="0"/>
            </a:br>
            <a:endParaRPr lang="en-US" dirty="0"/>
          </a:p>
        </p:txBody>
      </p:sp>
      <p:sp>
        <p:nvSpPr>
          <p:cNvPr id="3" name="Content Placeholder 2">
            <a:extLst>
              <a:ext uri="{FF2B5EF4-FFF2-40B4-BE49-F238E27FC236}">
                <a16:creationId xmlns:a16="http://schemas.microsoft.com/office/drawing/2014/main" id="{00D0055B-A90A-4B23-AB30-885CB2A58B84}"/>
              </a:ext>
            </a:extLst>
          </p:cNvPr>
          <p:cNvSpPr>
            <a:spLocks noGrp="1"/>
          </p:cNvSpPr>
          <p:nvPr>
            <p:ph idx="1"/>
          </p:nvPr>
        </p:nvSpPr>
        <p:spPr>
          <a:xfrm>
            <a:off x="838200" y="3033214"/>
            <a:ext cx="10515600" cy="4351338"/>
          </a:xfrm>
        </p:spPr>
        <p:txBody>
          <a:bodyPr/>
          <a:lstStyle/>
          <a:p>
            <a:pPr marL="0" indent="0" algn="ctr" fontAlgn="t">
              <a:buNone/>
            </a:pPr>
            <a:r>
              <a:rPr lang="en-US" dirty="0">
                <a:latin typeface="Goudy Old Style" panose="02020502050305020303" pitchFamily="18" charset="0"/>
              </a:rPr>
              <a:t>In this triptych Monet depicted his Japanese-style pond covered with water lilies, at center, shimmering with reflections of clouds overhead. The water's surface fills the expansive composition so that conventional clues to the artist's—and the viewer's—vantage point are eliminated. Monet wished for the paintings to encompass the viewer: in his designs for the </a:t>
            </a:r>
            <a:r>
              <a:rPr lang="en-US" dirty="0" err="1">
                <a:latin typeface="Goudy Old Style" panose="02020502050305020303" pitchFamily="18" charset="0"/>
              </a:rPr>
              <a:t>Musée</a:t>
            </a:r>
            <a:r>
              <a:rPr lang="en-US" dirty="0">
                <a:latin typeface="Goudy Old Style" panose="02020502050305020303" pitchFamily="18" charset="0"/>
              </a:rPr>
              <a:t> de </a:t>
            </a:r>
            <a:r>
              <a:rPr lang="en-US" dirty="0" err="1">
                <a:latin typeface="Goudy Old Style" panose="02020502050305020303" pitchFamily="18" charset="0"/>
              </a:rPr>
              <a:t>l'Orangerie</a:t>
            </a:r>
            <a:r>
              <a:rPr lang="en-US" dirty="0">
                <a:latin typeface="Goudy Old Style" panose="02020502050305020303" pitchFamily="18" charset="0"/>
              </a:rPr>
              <a:t> in Paris, he specified that the Water Lily canvases be displayed on curved walls.</a:t>
            </a:r>
          </a:p>
          <a:p>
            <a:pPr marL="0" indent="0">
              <a:buNone/>
            </a:pPr>
            <a:endParaRPr lang="en-US" dirty="0"/>
          </a:p>
        </p:txBody>
      </p:sp>
      <p:sp>
        <p:nvSpPr>
          <p:cNvPr id="5" name="Arrow: Left 4">
            <a:hlinkClick r:id="rId2" action="ppaction://hlinksldjump">
              <a:snd r:embed="rId3" name="click.wav"/>
            </a:hlinkClick>
            <a:extLst>
              <a:ext uri="{FF2B5EF4-FFF2-40B4-BE49-F238E27FC236}">
                <a16:creationId xmlns:a16="http://schemas.microsoft.com/office/drawing/2014/main" id="{1B0CE65B-5F5D-4BF8-AADB-C7B0177E187B}"/>
              </a:ext>
            </a:extLst>
          </p:cNvPr>
          <p:cNvSpPr/>
          <p:nvPr/>
        </p:nvSpPr>
        <p:spPr>
          <a:xfrm>
            <a:off x="0" y="0"/>
            <a:ext cx="1854392" cy="519758"/>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oudy Old Style" panose="02020502050305020303" pitchFamily="18" charset="0"/>
              </a:rPr>
              <a:t>Claude Monet</a:t>
            </a:r>
          </a:p>
        </p:txBody>
      </p:sp>
    </p:spTree>
    <p:extLst>
      <p:ext uri="{BB962C8B-B14F-4D97-AF65-F5344CB8AC3E}">
        <p14:creationId xmlns:p14="http://schemas.microsoft.com/office/powerpoint/2010/main" val="4281723330"/>
      </p:ext>
    </p:extLst>
  </p:cSld>
  <p:clrMapOvr>
    <a:masterClrMapping/>
  </p:clrMapOvr>
  <p:transition spd="slow" advClick="0">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7519</TotalTime>
  <Words>1919</Words>
  <Application>Microsoft Office PowerPoint</Application>
  <PresentationFormat>Widescreen</PresentationFormat>
  <Paragraphs>105</Paragraphs>
  <Slides>24</Slides>
  <Notes>3</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Calibri</vt:lpstr>
      <vt:lpstr>Calibri Light</vt:lpstr>
      <vt:lpstr>Century</vt:lpstr>
      <vt:lpstr>Goudy Old Style</vt:lpstr>
      <vt:lpstr>Ink Free</vt:lpstr>
      <vt:lpstr>Lucida Handwriting</vt:lpstr>
      <vt:lpstr>Perpetua Titling MT</vt:lpstr>
      <vt:lpstr>Poor Richard</vt:lpstr>
      <vt:lpstr>Vivaldi</vt:lpstr>
      <vt:lpstr>Office Theme</vt:lpstr>
      <vt:lpstr>Museum of Modern Art </vt:lpstr>
      <vt:lpstr>Artists </vt:lpstr>
      <vt:lpstr>Claude Monet </vt:lpstr>
      <vt:lpstr>PowerPoint Presentation</vt:lpstr>
      <vt:lpstr>Salvador Dali</vt:lpstr>
      <vt:lpstr>Water Lillies (1914-26)</vt:lpstr>
      <vt:lpstr>Agapanthus (1914-26) </vt:lpstr>
      <vt:lpstr> The Japanese Footbridge (1920-22) </vt:lpstr>
      <vt:lpstr>Claude Monet  Water Lilies 1914-26 </vt:lpstr>
      <vt:lpstr>Claude Monet  Agapanthus  (1914-26) </vt:lpstr>
      <vt:lpstr>Claude Monet The Japanese Footbridge (1920-22) </vt:lpstr>
      <vt:lpstr>Portrait of Joseph Roulin (1889) </vt:lpstr>
      <vt:lpstr>The Starry Night (1889)</vt:lpstr>
      <vt:lpstr>The Olive Trees (1889) </vt:lpstr>
      <vt:lpstr>Vincent Van Gogh Portrait of Joseph Roulin (1889)</vt:lpstr>
      <vt:lpstr>Vincent Van Gogh The Starry Night (1889)</vt:lpstr>
      <vt:lpstr>Vincent Van Gogh The Olive Trees  (1889) </vt:lpstr>
      <vt:lpstr>Frontispiece for Second Surrealist Manifesto (1930)  </vt:lpstr>
      <vt:lpstr>Illumined Pleasures (1929) </vt:lpstr>
      <vt:lpstr>The Persistence of Memory (1931)</vt:lpstr>
      <vt:lpstr>Salvador Dalí Frontispiece for Second Surrealist Manifesto (1930)</vt:lpstr>
      <vt:lpstr>Salvador Dalí Illumined Pleasures (1929)</vt:lpstr>
      <vt:lpstr>Salvador Dalí The Persistence of Memory (1931)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Museum of Modern Art </dc:title>
  <dc:creator>Faris Kurtagic</dc:creator>
  <cp:lastModifiedBy>Faris Kurtagic</cp:lastModifiedBy>
  <cp:revision>62</cp:revision>
  <dcterms:created xsi:type="dcterms:W3CDTF">2018-10-03T21:40:57Z</dcterms:created>
  <dcterms:modified xsi:type="dcterms:W3CDTF">2018-10-31T18:28:08Z</dcterms:modified>
</cp:coreProperties>
</file>